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7"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Open Sa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penSans-bold.fntdata"/><Relationship Id="rId14" Type="http://schemas.openxmlformats.org/officeDocument/2006/relationships/font" Target="fonts/OpenSans-regular.fntdata"/><Relationship Id="rId17" Type="http://schemas.openxmlformats.org/officeDocument/2006/relationships/font" Target="fonts/OpenSans-boldItalic.fntdata"/><Relationship Id="rId16" Type="http://schemas.openxmlformats.org/officeDocument/2006/relationships/font" Target="fonts/OpenSa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 name="Shape 43"/>
        <p:cNvGrpSpPr/>
        <p:nvPr/>
      </p:nvGrpSpPr>
      <p:grpSpPr>
        <a:xfrm>
          <a:off x="0" y="0"/>
          <a:ext cx="0" cy="0"/>
          <a:chOff x="0" y="0"/>
          <a:chExt cx="0" cy="0"/>
        </a:xfrm>
      </p:grpSpPr>
      <p:sp>
        <p:nvSpPr>
          <p:cNvPr id="44" name="Google Shape;44;g71980b6899_0_7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 name="Google Shape;45;g71980b6899_0_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g71980b6899_0_1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g71980b6899_0_1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9850" lvl="0" marL="0" marR="0" rtl="0" algn="l">
              <a:lnSpc>
                <a:spcPct val="100000"/>
              </a:lnSpc>
              <a:spcBef>
                <a:spcPts val="0"/>
              </a:spcBef>
              <a:spcAft>
                <a:spcPts val="0"/>
              </a:spcAft>
              <a:buClr>
                <a:srgbClr val="000000"/>
              </a:buClr>
              <a:buSzPts val="1100"/>
              <a:buChar char="●"/>
            </a:pPr>
            <a:r>
              <a:rPr lang="de"/>
              <a:t>Beispiel eines reich und kollaborativ annotierten Buches - sehr vertrauter Anblick für Geisteswissenschaftler*innen</a:t>
            </a:r>
            <a:endParaRPr/>
          </a:p>
          <a:p>
            <a:pPr indent="-69850" lvl="0" marL="0" marR="0" rtl="0" algn="l">
              <a:lnSpc>
                <a:spcPct val="100000"/>
              </a:lnSpc>
              <a:spcBef>
                <a:spcPts val="0"/>
              </a:spcBef>
              <a:spcAft>
                <a:spcPts val="0"/>
              </a:spcAft>
              <a:buSzPts val="1100"/>
              <a:buChar char="●"/>
            </a:pPr>
            <a:r>
              <a:rPr lang="de"/>
              <a:t>Die nicht-digitale Annotation stößt allerdings bald an ihre Grenzen, was den vorhandenen Platz angeht, und auch systematisches Annotieren ist analog nicht immer ganz einfach</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71980b6899_0_14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g71980b6899_0_1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None/>
            </a:pPr>
            <a:r>
              <a:rPr lang="de"/>
              <a:t>Dennoch ist die manuelle Annotation schon lange eine wichtige Kulturtechnik, die Lesespuren hinterlässt. Diese Spuren können heute ausgewertet und analysiert werden und geben interessante Hinweise auf die Rezeption von Büchern als kulturelle Artefakte. </a:t>
            </a:r>
            <a:endParaRPr/>
          </a:p>
          <a:p>
            <a:pPr indent="0" lvl="0" marL="0" marR="0" rtl="0" algn="l">
              <a:lnSpc>
                <a:spcPct val="100000"/>
              </a:lnSpc>
              <a:spcBef>
                <a:spcPts val="0"/>
              </a:spcBef>
              <a:spcAft>
                <a:spcPts val="0"/>
              </a:spcAft>
              <a:buClr>
                <a:srgbClr val="000000"/>
              </a:buClr>
              <a:buSzPts val="1100"/>
              <a:buNone/>
            </a:pPr>
            <a:r>
              <a:rPr lang="de"/>
              <a:t>Annotationen sind außerdem ein wichtiger Bestandteil der Erkenntnisgewinnung. Sie zeigen darum auch ein Stück Wissenschaftsgeschichte.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71980b6899_0_10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g71980b6899_0_10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de"/>
              <a:t>Wenn die traditionsreiche Methode der Annotation ins Digitale übertragen wird, so reichern wir im Close-Reading-Verfahren Texte mit Annotationsdaten an. </a:t>
            </a:r>
            <a:endParaRPr/>
          </a:p>
          <a:p>
            <a:pPr indent="0" lvl="0" marL="0" marR="0" rtl="0" algn="l">
              <a:lnSpc>
                <a:spcPct val="100000"/>
              </a:lnSpc>
              <a:spcBef>
                <a:spcPts val="0"/>
              </a:spcBef>
              <a:spcAft>
                <a:spcPts val="0"/>
              </a:spcAft>
              <a:buNone/>
            </a:pPr>
            <a:r>
              <a:rPr lang="de"/>
              <a:t>Digitale Tools wie CATMA bieten aber auch die Möglichkeit des halbautomatischen Annotierens. Textkenntnis ist dafür von Vorteil, aber nicht unbedingt notwendig. So kann z.B. nach allen Instanzen der Nennung einer Hauptfigur gesucht werden (Marie, Maries, Mariens, Mariechen usw.) und diese können dann zusammen mit einem Tag belegt werden. Auf dieser Stufe der zunehmenden Distanz vom Text liegen auch Visualisierungen wie die der Keywords-in-Context. Hier werden Textpassagen anhand von bestimmten Schlüsselwörtern oder anhand von Tags ausgewählt und abgebildet.</a:t>
            </a:r>
            <a:endParaRPr/>
          </a:p>
          <a:p>
            <a:pPr indent="0" lvl="0" marL="0" marR="0" rtl="0" algn="l">
              <a:lnSpc>
                <a:spcPct val="100000"/>
              </a:lnSpc>
              <a:spcBef>
                <a:spcPts val="0"/>
              </a:spcBef>
              <a:spcAft>
                <a:spcPts val="0"/>
              </a:spcAft>
              <a:buNone/>
            </a:pPr>
            <a:r>
              <a:rPr lang="de"/>
              <a:t>Texte können aber auch auf Wortebene untersucht werden. Auf diese Weise ist die Distanz zum Text sehr groß. Der Text muss für diese Art der Analysen nicht unbedingt zuvor gelesen werden. Aber auch Annotationsdatenauswertung kann mit den Methoden des Distant Reading durchgeführt werden. Word- und Tagclouds können ebenso wie Distributionsgrafen sowohl für die Wortebene als auch für Annotationen genutzt werden. </a:t>
            </a:r>
            <a:endParaRPr/>
          </a:p>
          <a:p>
            <a:pPr indent="0" lvl="0" marL="0" marR="0" rtl="0" algn="l">
              <a:lnSpc>
                <a:spcPct val="100000"/>
              </a:lnSpc>
              <a:spcBef>
                <a:spcPts val="0"/>
              </a:spcBef>
              <a:spcAft>
                <a:spcPts val="0"/>
              </a:spcAft>
              <a:buNone/>
            </a:pPr>
            <a:r>
              <a:rPr lang="de"/>
              <a:t>Auf der gesamten Skala können Techniken der Visualisierung eingesetzt werden. Schon die unterstreichende Annotation im Text ist eine Form der Visualisierung. Unterschiedliche Farben für unterschiedliche Kategorien sind Teil dieser spezifischen Form der Visualisierung. Die Keyword-in-Context-Tabelle ist eine textlastige Visualisierung, bei der Passagen sehr anders als im Textverlauf dargestellt werden. Das, woran wir bei Visualisierungen häufig als erstes denken, die Wordclouds und Distributionsgrafen z.B., sind eine Form der Distant-Reading-Visualisierungen.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71980b6899_0_14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g71980b6899_0_1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None/>
            </a:pPr>
            <a:r>
              <a:rPr lang="de"/>
              <a:t>Technisch werden digitale Annotationen durch sogenanntes Markup realisiert. Es gibt zwei Formen von Markup:</a:t>
            </a:r>
            <a:endParaRPr/>
          </a:p>
          <a:p>
            <a:pPr indent="-298450" lvl="0" marL="457200" marR="0" rtl="0" algn="l">
              <a:lnSpc>
                <a:spcPct val="100000"/>
              </a:lnSpc>
              <a:spcBef>
                <a:spcPts val="0"/>
              </a:spcBef>
              <a:spcAft>
                <a:spcPts val="0"/>
              </a:spcAft>
              <a:buSzPts val="1100"/>
              <a:buChar char="-"/>
            </a:pPr>
            <a:r>
              <a:rPr lang="de"/>
              <a:t>Inline-Markup – hier werden Annotationstags in den Ursprungstext eingeschoben</a:t>
            </a:r>
            <a:endParaRPr/>
          </a:p>
          <a:p>
            <a:pPr indent="-298450" lvl="0" marL="457200" marR="0" rtl="0" algn="l">
              <a:lnSpc>
                <a:spcPct val="100000"/>
              </a:lnSpc>
              <a:spcBef>
                <a:spcPts val="0"/>
              </a:spcBef>
              <a:spcAft>
                <a:spcPts val="0"/>
              </a:spcAft>
              <a:buSzPts val="1100"/>
              <a:buChar char="-"/>
            </a:pPr>
            <a:r>
              <a:rPr lang="de"/>
              <a:t>Standoff-Markup – hier werden Annotationen zu einem Dokument in einem zweiten abgespeichert. Jedem Zeichen oder jedemS Wort wird dafür eine Position zugeordnet, anhand derer die Verbindung zwischen Text und Markup-Datei hergestellt werden kann. Der Vorteil von Standoff-Markup ist, dass mithilfe der Positionscodes Textstellen auch mehrere, überlappende und sogar einander widersprechende Annotationen zugeordnet werden könne</a:t>
            </a:r>
            <a:endParaRPr/>
          </a:p>
          <a:p>
            <a:pPr indent="0" lvl="0" marL="0" marR="0" rtl="0" algn="l">
              <a:lnSpc>
                <a:spcPct val="100000"/>
              </a:lnSpc>
              <a:spcBef>
                <a:spcPts val="0"/>
              </a:spcBef>
              <a:spcAft>
                <a:spcPts val="0"/>
              </a:spcAft>
              <a:buNone/>
            </a:pPr>
            <a:r>
              <a:rPr lang="de"/>
              <a:t>Markup ist aber nicht nur ein technisches Hilfsmittel, sondern der Schlüssel zur dichten Beschreibung digitaler Texte. Mit Hilfe von Annotationen können Vorannahmen und Hypothesen getestet, geschärft und wieder getestet werden. Der hermeneutische Zirkel dreht sich also auch hier immer weiter, wie auch Lou Bernard beobachtet hat.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71980b6899_0_15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g71980b6899_0_1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69850" lvl="0" marL="0" marR="0" rtl="0" algn="l">
              <a:lnSpc>
                <a:spcPct val="100000"/>
              </a:lnSpc>
              <a:spcBef>
                <a:spcPts val="0"/>
              </a:spcBef>
              <a:spcAft>
                <a:spcPts val="0"/>
              </a:spcAft>
              <a:buClr>
                <a:srgbClr val="000000"/>
              </a:buClr>
              <a:buSzPts val="1100"/>
              <a:buChar char="●"/>
            </a:pPr>
            <a:r>
              <a:rPr lang="de"/>
              <a:t>Definition kleiner, genauer Einzelfragen, die einem eine erste Betrachtung des Ganzen ermöglichen, was in der Regel neue Einzelfragen aufwirft bzw. erste Ideen zu deren Verständnis hervorruft, eine neue Einzelbetrachtung wird angeschoben und wieder nähert man sich dem Verständnis des Ganzen</a:t>
            </a:r>
            <a:endParaRPr b="0" i="0" sz="1100" u="none" cap="none" strike="noStrike">
              <a:solidFill>
                <a:srgbClr val="000000"/>
              </a:solidFill>
              <a:latin typeface="Arial"/>
              <a:ea typeface="Arial"/>
              <a:cs typeface="Arial"/>
              <a:sym typeface="Arial"/>
            </a:endParaRPr>
          </a:p>
          <a:p>
            <a:pPr indent="-69850" lvl="0" marL="0" marR="0" rtl="0" algn="l">
              <a:lnSpc>
                <a:spcPct val="100000"/>
              </a:lnSpc>
              <a:spcBef>
                <a:spcPts val="0"/>
              </a:spcBef>
              <a:spcAft>
                <a:spcPts val="0"/>
              </a:spcAft>
              <a:buClr>
                <a:srgbClr val="000000"/>
              </a:buClr>
              <a:buSzPts val="1100"/>
              <a:buChar char="●"/>
            </a:pPr>
            <a:r>
              <a:rPr lang="de"/>
              <a:t>Dieser Zirkel dreht sich potentiell unendlich weiter</a:t>
            </a:r>
            <a:endParaRPr b="0" i="0" sz="1100" u="none" cap="none" strike="noStrike">
              <a:solidFill>
                <a:srgbClr val="000000"/>
              </a:solidFill>
              <a:latin typeface="Arial"/>
              <a:ea typeface="Arial"/>
              <a:cs typeface="Arial"/>
              <a:sym typeface="Arial"/>
            </a:endParaRPr>
          </a:p>
          <a:p>
            <a:pPr indent="-69850" lvl="0" marL="0" marR="0" rtl="0" algn="l">
              <a:lnSpc>
                <a:spcPct val="100000"/>
              </a:lnSpc>
              <a:spcBef>
                <a:spcPts val="0"/>
              </a:spcBef>
              <a:spcAft>
                <a:spcPts val="0"/>
              </a:spcAft>
              <a:buClr>
                <a:srgbClr val="000000"/>
              </a:buClr>
              <a:buSzPts val="1100"/>
              <a:buChar char="●"/>
            </a:pPr>
            <a:r>
              <a:rPr lang="de"/>
              <a:t>Texte werden wieder und wieder gelesen</a:t>
            </a:r>
            <a:endParaRPr b="0" i="0" sz="1100" u="none" cap="none" strike="noStrike">
              <a:solidFill>
                <a:srgbClr val="000000"/>
              </a:solidFill>
              <a:latin typeface="Arial"/>
              <a:ea typeface="Arial"/>
              <a:cs typeface="Arial"/>
              <a:sym typeface="Arial"/>
            </a:endParaRPr>
          </a:p>
          <a:p>
            <a:pPr indent="-69850" lvl="0" marL="0" marR="0" rtl="0" algn="l">
              <a:lnSpc>
                <a:spcPct val="100000"/>
              </a:lnSpc>
              <a:spcBef>
                <a:spcPts val="0"/>
              </a:spcBef>
              <a:spcAft>
                <a:spcPts val="0"/>
              </a:spcAft>
              <a:buClr>
                <a:srgbClr val="000000"/>
              </a:buClr>
              <a:buSzPts val="1100"/>
              <a:buChar char="●"/>
            </a:pPr>
            <a:r>
              <a:rPr lang="de"/>
              <a:t>Kontext als wichtiges Verstehenselement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71980b6899_0_17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0" name="Google Shape;130;g71980b6899_0_17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de"/>
              <a:t>Die digitale Linguistik sucht vor allem nach intersubjektiv übertragbaren Annotationen, die möglichst widerspruchsfrei sind und vom Computer möglichst eindeutig zugeordnet werden können (Daten, die nicht diesem Anspruch gerecht werden, werden als “fuzzy” bezeichnet). Um saubere Daten produzieren zu können, wurden folgende Standards entwickelt:</a:t>
            </a:r>
            <a:endParaRPr/>
          </a:p>
          <a:p>
            <a:pPr indent="-298450" lvl="0" marL="457200" marR="0" rtl="0" algn="l">
              <a:lnSpc>
                <a:spcPct val="100000"/>
              </a:lnSpc>
              <a:spcBef>
                <a:spcPts val="0"/>
              </a:spcBef>
              <a:spcAft>
                <a:spcPts val="0"/>
              </a:spcAft>
              <a:buSzPts val="1100"/>
              <a:buChar char="-"/>
            </a:pPr>
            <a:r>
              <a:rPr lang="de"/>
              <a:t>Gold-Standard: Um ein im Gold-Standard annotiertes Dokument zu erhalten, müssen zuerst mehrere Annotatoren unabhängig voneinander annotieren, dann werden die Übereinstimmungen (Interannotator-Agreement) ausgewertet</a:t>
            </a:r>
            <a:endParaRPr/>
          </a:p>
          <a:p>
            <a:pPr indent="-298450" lvl="0" marL="457200" marR="0" rtl="0" algn="l">
              <a:lnSpc>
                <a:spcPct val="100000"/>
              </a:lnSpc>
              <a:spcBef>
                <a:spcPts val="0"/>
              </a:spcBef>
              <a:spcAft>
                <a:spcPts val="0"/>
              </a:spcAft>
              <a:buSzPts val="1100"/>
              <a:buChar char="-"/>
            </a:pPr>
            <a:r>
              <a:rPr lang="de"/>
              <a:t>Interannotator-Agreement: Messgröße, um die Übereinstimmung von Annotatoren quantitativ auszuwerten</a:t>
            </a:r>
            <a:endParaRPr/>
          </a:p>
          <a:p>
            <a:pPr indent="-298450" lvl="0" marL="457200" marR="0" rtl="0" algn="l">
              <a:lnSpc>
                <a:spcPct val="100000"/>
              </a:lnSpc>
              <a:spcBef>
                <a:spcPts val="0"/>
              </a:spcBef>
              <a:spcAft>
                <a:spcPts val="0"/>
              </a:spcAft>
              <a:buSzPts val="1100"/>
              <a:buChar char="-"/>
            </a:pPr>
            <a:r>
              <a:rPr lang="de"/>
              <a:t>Ground Truth: Abschließende Erkenntnis bzw. Lösung eines Problems</a:t>
            </a:r>
            <a:endParaRPr/>
          </a:p>
          <a:p>
            <a:pPr indent="0" lvl="0" marL="0" marR="0" rtl="0" algn="l">
              <a:lnSpc>
                <a:spcPct val="100000"/>
              </a:lnSpc>
              <a:spcBef>
                <a:spcPts val="0"/>
              </a:spcBef>
              <a:spcAft>
                <a:spcPts val="0"/>
              </a:spcAft>
              <a:buNone/>
            </a:pPr>
            <a:r>
              <a:rPr lang="de"/>
              <a:t>In der Literaturwissenschaft interessieren hingegen eher uneindeutige Phänomene. Unterschiedliche Interpretationen können einander widersprechen und doch jeweils in sich plausibel sein. Auch können Widersprüchlichkeiten und Ambiguität im Text angelegt sein.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71980b6899_0_3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1" name="Google Shape;141;g71980b6899_0_3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9" name="Shape 9"/>
        <p:cNvGrpSpPr/>
        <p:nvPr/>
      </p:nvGrpSpPr>
      <p:grpSpPr>
        <a:xfrm>
          <a:off x="0" y="0"/>
          <a:ext cx="0" cy="0"/>
          <a:chOff x="0" y="0"/>
          <a:chExt cx="0" cy="0"/>
        </a:xfrm>
      </p:grpSpPr>
      <p:sp>
        <p:nvSpPr>
          <p:cNvPr id="10" name="Google Shape;10;p2"/>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1pPr>
            <a:lvl2pPr lvl="1" marR="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2pPr>
            <a:lvl3pPr lvl="2" marR="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3pPr>
            <a:lvl4pPr lvl="3" marR="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4pPr>
            <a:lvl5pPr lvl="4" marR="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5pPr>
            <a:lvl6pPr lvl="5" marR="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6pPr>
            <a:lvl7pPr lvl="6" marR="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7pPr>
            <a:lvl8pPr lvl="7" marR="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8pPr>
            <a:lvl9pPr lvl="8" marR="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9pPr>
          </a:lstStyle>
          <a:p/>
        </p:txBody>
      </p:sp>
      <p:sp>
        <p:nvSpPr>
          <p:cNvPr id="11" name="Google Shape;11;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2" name="Shape 12"/>
        <p:cNvGrpSpPr/>
        <p:nvPr/>
      </p:nvGrpSpPr>
      <p:grpSpPr>
        <a:xfrm>
          <a:off x="0" y="0"/>
          <a:ext cx="0" cy="0"/>
          <a:chOff x="0" y="0"/>
          <a:chExt cx="0" cy="0"/>
        </a:xfrm>
      </p:grpSpPr>
      <p:sp>
        <p:nvSpPr>
          <p:cNvPr id="13" name="Google Shape;13;p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1pPr>
            <a:lvl2pPr lvl="1" marR="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2pPr>
            <a:lvl3pPr lvl="2" marR="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3pPr>
            <a:lvl4pPr lvl="3" marR="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4pPr>
            <a:lvl5pPr lvl="4" marR="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5pPr>
            <a:lvl6pPr lvl="5" marR="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6pPr>
            <a:lvl7pPr lvl="6" marR="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7pPr>
            <a:lvl8pPr lvl="7" marR="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8pPr>
            <a:lvl9pPr lvl="8" marR="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9pPr>
          </a:lstStyle>
          <a:p/>
        </p:txBody>
      </p:sp>
      <p:sp>
        <p:nvSpPr>
          <p:cNvPr id="14" name="Google Shape;14;p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1pPr>
            <a:lvl2pPr lvl="1"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2pPr>
            <a:lvl3pPr lvl="2"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3pPr>
            <a:lvl4pPr lvl="3"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4pPr>
            <a:lvl5pPr lvl="4"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5pPr>
            <a:lvl6pPr lvl="5"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6pPr>
            <a:lvl7pPr lvl="6"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7pPr>
            <a:lvl8pPr lvl="7"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8pPr>
            <a:lvl9pPr lvl="8" marR="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9pPr>
          </a:lstStyle>
          <a:p/>
        </p:txBody>
      </p:sp>
      <p:sp>
        <p:nvSpPr>
          <p:cNvPr id="15" name="Google Shape;15;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6" name="Shape 16"/>
        <p:cNvGrpSpPr/>
        <p:nvPr/>
      </p:nvGrpSpPr>
      <p:grpSpPr>
        <a:xfrm>
          <a:off x="0" y="0"/>
          <a:ext cx="0" cy="0"/>
          <a:chOff x="0" y="0"/>
          <a:chExt cx="0" cy="0"/>
        </a:xfrm>
      </p:grpSpPr>
      <p:sp>
        <p:nvSpPr>
          <p:cNvPr id="17" name="Google Shape;17;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18" name="Shape 18"/>
        <p:cNvGrpSpPr/>
        <p:nvPr/>
      </p:nvGrpSpPr>
      <p:grpSpPr>
        <a:xfrm>
          <a:off x="0" y="0"/>
          <a:ext cx="0" cy="0"/>
          <a:chOff x="0" y="0"/>
          <a:chExt cx="0" cy="0"/>
        </a:xfrm>
      </p:grpSpPr>
      <p:sp>
        <p:nvSpPr>
          <p:cNvPr id="19" name="Google Shape;19;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20" name="Google Shape;20;p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marR="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1pPr>
            <a:lvl2pPr indent="-304800" lvl="1" marL="9144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21" name="Google Shape;21;p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marR="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1pPr>
            <a:lvl2pPr indent="-304800" lvl="1" marL="9144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22" name="Google Shape;22;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3" name="Shape 23"/>
        <p:cNvGrpSpPr/>
        <p:nvPr/>
      </p:nvGrpSpPr>
      <p:grpSpPr>
        <a:xfrm>
          <a:off x="0" y="0"/>
          <a:ext cx="0" cy="0"/>
          <a:chOff x="0" y="0"/>
          <a:chExt cx="0" cy="0"/>
        </a:xfrm>
      </p:grpSpPr>
      <p:sp>
        <p:nvSpPr>
          <p:cNvPr id="24" name="Google Shape;24;p6"/>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lvl="1" marR="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lvl="2" marR="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4pPr>
            <a:lvl5pPr lvl="4" marR="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5pPr>
            <a:lvl6pPr lvl="5" marR="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6pPr>
            <a:lvl7pPr lvl="6" marR="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7pPr>
            <a:lvl8pPr lvl="7" marR="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8pPr>
            <a:lvl9pPr lvl="8" marR="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9pPr>
          </a:lstStyle>
          <a:p/>
        </p:txBody>
      </p:sp>
      <p:sp>
        <p:nvSpPr>
          <p:cNvPr id="25" name="Google Shape;25;p6"/>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marR="0" algn="l">
              <a:lnSpc>
                <a:spcPct val="115000"/>
              </a:lnSpc>
              <a:spcBef>
                <a:spcPts val="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1pPr>
            <a:lvl2pPr indent="-304800" lvl="1" marL="9144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26" name="Google Shape;26;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27" name="Shape 27"/>
        <p:cNvGrpSpPr/>
        <p:nvPr/>
      </p:nvGrpSpPr>
      <p:grpSpPr>
        <a:xfrm>
          <a:off x="0" y="0"/>
          <a:ext cx="0" cy="0"/>
          <a:chOff x="0" y="0"/>
          <a:chExt cx="0" cy="0"/>
        </a:xfrm>
      </p:grpSpPr>
      <p:sp>
        <p:nvSpPr>
          <p:cNvPr id="28" name="Google Shape;28;p7"/>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1pPr>
            <a:lvl2pPr lvl="1" marR="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2pPr>
            <a:lvl3pPr lvl="2" marR="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3pPr>
            <a:lvl4pPr lvl="3" marR="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4pPr>
            <a:lvl5pPr lvl="4" marR="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5pPr>
            <a:lvl6pPr lvl="5" marR="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6pPr>
            <a:lvl7pPr lvl="6" marR="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7pPr>
            <a:lvl8pPr lvl="7" marR="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8pPr>
            <a:lvl9pPr lvl="8" marR="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9pPr>
          </a:lstStyle>
          <a:p/>
        </p:txBody>
      </p:sp>
      <p:sp>
        <p:nvSpPr>
          <p:cNvPr id="29" name="Google Shape;29;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0" name="Shape 30"/>
        <p:cNvGrpSpPr/>
        <p:nvPr/>
      </p:nvGrpSpPr>
      <p:grpSpPr>
        <a:xfrm>
          <a:off x="0" y="0"/>
          <a:ext cx="0" cy="0"/>
          <a:chOff x="0" y="0"/>
          <a:chExt cx="0" cy="0"/>
        </a:xfrm>
      </p:grpSpPr>
      <p:sp>
        <p:nvSpPr>
          <p:cNvPr id="31" name="Google Shape;31;p8"/>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8"/>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1pPr>
            <a:lvl2pPr lvl="1" marR="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2pPr>
            <a:lvl3pPr lvl="2" marR="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3pPr>
            <a:lvl4pPr lvl="3" marR="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4pPr>
            <a:lvl5pPr lvl="4" marR="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5pPr>
            <a:lvl6pPr lvl="5" marR="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6pPr>
            <a:lvl7pPr lvl="6" marR="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7pPr>
            <a:lvl8pPr lvl="7" marR="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8pPr>
            <a:lvl9pPr lvl="8" marR="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9pPr>
          </a:lstStyle>
          <a:p/>
        </p:txBody>
      </p:sp>
      <p:sp>
        <p:nvSpPr>
          <p:cNvPr id="33" name="Google Shape;33;p8"/>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1pPr>
            <a:lvl2pPr lvl="1"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2pPr>
            <a:lvl3pPr lvl="2"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3pPr>
            <a:lvl4pPr lvl="3"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4pPr>
            <a:lvl5pPr lvl="4"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5pPr>
            <a:lvl6pPr lvl="5"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6pPr>
            <a:lvl7pPr lvl="6"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7pPr>
            <a:lvl8pPr lvl="7"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8pPr>
            <a:lvl9pPr lvl="8" marR="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9pPr>
          </a:lstStyle>
          <a:p/>
        </p:txBody>
      </p:sp>
      <p:sp>
        <p:nvSpPr>
          <p:cNvPr id="34" name="Google Shape;34;p8"/>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marR="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35" name="Google Shape;35;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36" name="Shape 36"/>
        <p:cNvGrpSpPr/>
        <p:nvPr/>
      </p:nvGrpSpPr>
      <p:grpSpPr>
        <a:xfrm>
          <a:off x="0" y="0"/>
          <a:ext cx="0" cy="0"/>
          <a:chOff x="0" y="0"/>
          <a:chExt cx="0" cy="0"/>
        </a:xfrm>
      </p:grpSpPr>
      <p:sp>
        <p:nvSpPr>
          <p:cNvPr id="37" name="Google Shape;37;p9"/>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marR="0" algn="l">
              <a:lnSpc>
                <a:spcPct val="100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stStyle>
          <a:p/>
        </p:txBody>
      </p:sp>
      <p:sp>
        <p:nvSpPr>
          <p:cNvPr id="38" name="Google Shape;38;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39" name="Shape 39"/>
        <p:cNvGrpSpPr/>
        <p:nvPr/>
      </p:nvGrpSpPr>
      <p:grpSpPr>
        <a:xfrm>
          <a:off x="0" y="0"/>
          <a:ext cx="0" cy="0"/>
          <a:chOff x="0" y="0"/>
          <a:chExt cx="0" cy="0"/>
        </a:xfrm>
      </p:grpSpPr>
      <p:sp>
        <p:nvSpPr>
          <p:cNvPr id="40" name="Google Shape;40;p10"/>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1pPr>
            <a:lvl2pPr lvl="1" marR="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2pPr>
            <a:lvl3pPr lvl="2" marR="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3pPr>
            <a:lvl4pPr lvl="3" marR="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4pPr>
            <a:lvl5pPr lvl="4" marR="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5pPr>
            <a:lvl6pPr lvl="5" marR="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6pPr>
            <a:lvl7pPr lvl="6" marR="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7pPr>
            <a:lvl8pPr lvl="7" marR="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8pPr>
            <a:lvl9pPr lvl="8" marR="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9pPr>
          </a:lstStyle>
          <a:p>
            <a:r>
              <a:t>xx%</a:t>
            </a:r>
          </a:p>
        </p:txBody>
      </p:sp>
      <p:sp>
        <p:nvSpPr>
          <p:cNvPr id="41" name="Google Shape;41;p10"/>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marR="0" algn="ctr">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algn="ctr">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42" name="Google Shape;42;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ransition spd="med">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fortext.net/" TargetMode="External"/><Relationship Id="rId4" Type="http://schemas.openxmlformats.org/officeDocument/2006/relationships/hyperlink" Target="https://fortext.net/" TargetMode="External"/><Relationship Id="rId9" Type="http://schemas.openxmlformats.org/officeDocument/2006/relationships/image" Target="../media/image3.png"/><Relationship Id="rId5" Type="http://schemas.openxmlformats.org/officeDocument/2006/relationships/hyperlink" Target="https://fortext.net/" TargetMode="External"/><Relationship Id="rId6" Type="http://schemas.openxmlformats.org/officeDocument/2006/relationships/hyperlink" Target="https://catma.de/" TargetMode="External"/><Relationship Id="rId7" Type="http://schemas.openxmlformats.org/officeDocument/2006/relationships/image" Target="../media/image6.png"/><Relationship Id="rId8"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205255"/>
        </a:solidFill>
      </p:bgPr>
    </p:bg>
    <p:spTree>
      <p:nvGrpSpPr>
        <p:cNvPr id="46" name="Shape 46"/>
        <p:cNvGrpSpPr/>
        <p:nvPr/>
      </p:nvGrpSpPr>
      <p:grpSpPr>
        <a:xfrm>
          <a:off x="0" y="0"/>
          <a:ext cx="0" cy="0"/>
          <a:chOff x="0" y="0"/>
          <a:chExt cx="0" cy="0"/>
        </a:xfrm>
      </p:grpSpPr>
      <p:pic>
        <p:nvPicPr>
          <p:cNvPr id="47" name="Google Shape;47;p11"/>
          <p:cNvPicPr preferRelativeResize="0"/>
          <p:nvPr/>
        </p:nvPicPr>
        <p:blipFill rotWithShape="1">
          <a:blip r:embed="rId3">
            <a:alphaModFix/>
          </a:blip>
          <a:srcRect b="0" l="0" r="0" t="0"/>
          <a:stretch/>
        </p:blipFill>
        <p:spPr>
          <a:xfrm>
            <a:off x="420625" y="221876"/>
            <a:ext cx="2565400" cy="838200"/>
          </a:xfrm>
          <a:prstGeom prst="rect">
            <a:avLst/>
          </a:prstGeom>
          <a:noFill/>
          <a:ln>
            <a:noFill/>
          </a:ln>
        </p:spPr>
      </p:pic>
      <p:sp>
        <p:nvSpPr>
          <p:cNvPr id="48" name="Google Shape;48;p11"/>
          <p:cNvSpPr txBox="1"/>
          <p:nvPr/>
        </p:nvSpPr>
        <p:spPr>
          <a:xfrm>
            <a:off x="313778" y="3469628"/>
            <a:ext cx="6121500" cy="8865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lang="de" sz="2000">
                <a:solidFill>
                  <a:schemeClr val="lt1"/>
                </a:solidFill>
                <a:latin typeface="Open Sans"/>
                <a:ea typeface="Open Sans"/>
                <a:cs typeface="Open Sans"/>
                <a:sym typeface="Open Sans"/>
              </a:rPr>
              <a:t>Manuelle d</a:t>
            </a:r>
            <a:r>
              <a:rPr b="0" i="0" lang="de" sz="2000" u="none" cap="none" strike="noStrike">
                <a:solidFill>
                  <a:schemeClr val="lt1"/>
                </a:solidFill>
                <a:latin typeface="Open Sans"/>
                <a:ea typeface="Open Sans"/>
                <a:cs typeface="Open Sans"/>
                <a:sym typeface="Open Sans"/>
              </a:rPr>
              <a:t>igitale Annotation </a:t>
            </a:r>
            <a:r>
              <a:rPr lang="de" sz="2000">
                <a:solidFill>
                  <a:schemeClr val="lt1"/>
                </a:solidFill>
                <a:latin typeface="Open Sans"/>
                <a:ea typeface="Open Sans"/>
                <a:cs typeface="Open Sans"/>
                <a:sym typeface="Open Sans"/>
              </a:rPr>
              <a:t>u</a:t>
            </a:r>
            <a:r>
              <a:rPr b="0" i="0" lang="de" sz="2000" u="none" cap="none" strike="noStrike">
                <a:solidFill>
                  <a:schemeClr val="lt1"/>
                </a:solidFill>
                <a:latin typeface="Open Sans"/>
                <a:ea typeface="Open Sans"/>
                <a:cs typeface="Open Sans"/>
                <a:sym typeface="Open Sans"/>
              </a:rPr>
              <a:t>nd </a:t>
            </a:r>
            <a:r>
              <a:rPr lang="de" sz="2000">
                <a:solidFill>
                  <a:schemeClr val="lt1"/>
                </a:solidFill>
                <a:latin typeface="Open Sans"/>
                <a:ea typeface="Open Sans"/>
                <a:cs typeface="Open Sans"/>
                <a:sym typeface="Open Sans"/>
              </a:rPr>
              <a:t>Textanalyse</a:t>
            </a:r>
            <a:r>
              <a:rPr b="0" i="0" lang="de" sz="2000" u="none" cap="none" strike="noStrike">
                <a:solidFill>
                  <a:schemeClr val="lt1"/>
                </a:solidFill>
                <a:latin typeface="Open Sans"/>
                <a:ea typeface="Open Sans"/>
                <a:cs typeface="Open Sans"/>
                <a:sym typeface="Open Sans"/>
              </a:rPr>
              <a:t> </a:t>
            </a:r>
            <a:r>
              <a:rPr lang="de" sz="2000">
                <a:solidFill>
                  <a:schemeClr val="lt1"/>
                </a:solidFill>
                <a:latin typeface="Open Sans"/>
                <a:ea typeface="Open Sans"/>
                <a:cs typeface="Open Sans"/>
                <a:sym typeface="Open Sans"/>
              </a:rPr>
              <a:t>mit</a:t>
            </a:r>
            <a:r>
              <a:rPr b="0" i="0" lang="de" sz="2000" u="none" cap="none" strike="noStrike">
                <a:solidFill>
                  <a:schemeClr val="lt1"/>
                </a:solidFill>
                <a:latin typeface="Open Sans"/>
                <a:ea typeface="Open Sans"/>
                <a:cs typeface="Open Sans"/>
                <a:sym typeface="Open Sans"/>
              </a:rPr>
              <a:t> CATMA 6.0</a:t>
            </a:r>
            <a:endParaRPr/>
          </a:p>
        </p:txBody>
      </p:sp>
      <p:cxnSp>
        <p:nvCxnSpPr>
          <p:cNvPr id="49" name="Google Shape;49;p11"/>
          <p:cNvCxnSpPr/>
          <p:nvPr/>
        </p:nvCxnSpPr>
        <p:spPr>
          <a:xfrm>
            <a:off x="420625" y="3393866"/>
            <a:ext cx="4652100" cy="0"/>
          </a:xfrm>
          <a:prstGeom prst="straightConnector1">
            <a:avLst/>
          </a:prstGeom>
          <a:noFill/>
          <a:ln cap="flat" cmpd="sng" w="50800">
            <a:solidFill>
              <a:srgbClr val="FFFFFF"/>
            </a:solidFill>
            <a:prstDash val="solid"/>
            <a:round/>
            <a:headEnd len="sm" w="sm" type="none"/>
            <a:tailEnd len="sm" w="sm" type="none"/>
          </a:ln>
        </p:spPr>
      </p:cxnSp>
      <p:sp>
        <p:nvSpPr>
          <p:cNvPr id="50" name="Google Shape;50;p11"/>
          <p:cNvSpPr txBox="1"/>
          <p:nvPr/>
        </p:nvSpPr>
        <p:spPr>
          <a:xfrm>
            <a:off x="342001" y="2975500"/>
            <a:ext cx="6122400" cy="360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de">
                <a:solidFill>
                  <a:schemeClr val="lt1"/>
                </a:solidFill>
                <a:latin typeface="Open Sans"/>
                <a:ea typeface="Open Sans"/>
                <a:cs typeface="Open Sans"/>
                <a:sym typeface="Open Sans"/>
              </a:rPr>
              <a:t>forTEXT</a:t>
            </a:r>
            <a:endParaRPr b="0" i="0" sz="1400" u="none" cap="none" strike="noStrike">
              <a:solidFill>
                <a:schemeClr val="lt1"/>
              </a:solidFill>
              <a:latin typeface="Open Sans"/>
              <a:ea typeface="Open Sans"/>
              <a:cs typeface="Open Sans"/>
              <a:sym typeface="Open Sans"/>
            </a:endParaRPr>
          </a:p>
        </p:txBody>
      </p:sp>
      <p:pic>
        <p:nvPicPr>
          <p:cNvPr id="51" name="Google Shape;51;p11"/>
          <p:cNvPicPr preferRelativeResize="0"/>
          <p:nvPr/>
        </p:nvPicPr>
        <p:blipFill rotWithShape="1">
          <a:blip r:embed="rId4">
            <a:alphaModFix/>
          </a:blip>
          <a:srcRect b="0" l="0" r="0" t="0"/>
          <a:stretch/>
        </p:blipFill>
        <p:spPr>
          <a:xfrm>
            <a:off x="5903088" y="2388870"/>
            <a:ext cx="2569368" cy="1109967"/>
          </a:xfrm>
          <a:prstGeom prst="rect">
            <a:avLst/>
          </a:prstGeom>
          <a:noFill/>
          <a:ln>
            <a:noFill/>
          </a:ln>
        </p:spPr>
      </p:pic>
      <p:pic>
        <p:nvPicPr>
          <p:cNvPr id="52" name="Google Shape;52;p11"/>
          <p:cNvPicPr preferRelativeResize="0"/>
          <p:nvPr/>
        </p:nvPicPr>
        <p:blipFill rotWithShape="1">
          <a:blip r:embed="rId5">
            <a:alphaModFix/>
          </a:blip>
          <a:srcRect b="0" l="0" r="0" t="0"/>
          <a:stretch/>
        </p:blipFill>
        <p:spPr>
          <a:xfrm>
            <a:off x="5600084" y="503602"/>
            <a:ext cx="2872374" cy="1664397"/>
          </a:xfrm>
          <a:prstGeom prst="rect">
            <a:avLst/>
          </a:prstGeom>
          <a:noFill/>
          <a:ln>
            <a:noFill/>
          </a:ln>
        </p:spPr>
      </p:pic>
      <p:sp>
        <p:nvSpPr>
          <p:cNvPr id="53" name="Google Shape;53;p11"/>
          <p:cNvSpPr txBox="1"/>
          <p:nvPr/>
        </p:nvSpPr>
        <p:spPr>
          <a:xfrm>
            <a:off x="344213" y="1142596"/>
            <a:ext cx="2532900" cy="261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de" sz="1100" u="none" cap="none" strike="noStrike">
                <a:solidFill>
                  <a:schemeClr val="lt1"/>
                </a:solidFill>
                <a:latin typeface="Open Sans"/>
                <a:ea typeface="Open Sans"/>
                <a:cs typeface="Open Sans"/>
                <a:sym typeface="Open Sans"/>
              </a:rPr>
              <a:t>Institut für Germanistik</a:t>
            </a:r>
            <a:endParaRPr/>
          </a:p>
        </p:txBody>
      </p:sp>
      <p:sp>
        <p:nvSpPr>
          <p:cNvPr id="54" name="Google Shape;54;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Clr>
                <a:srgbClr val="000000"/>
              </a:buClr>
              <a:buSzPts val="1000"/>
              <a:buFont typeface="Arial"/>
              <a:buNone/>
            </a:pPr>
            <a:fld id="{00000000-1234-1234-1234-123412341234}" type="slidenum">
              <a:rPr lang="de"/>
              <a:t>‹#›</a:t>
            </a:fld>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2"/>
          <p:cNvSpPr txBox="1"/>
          <p:nvPr>
            <p:ph idx="1" type="subTitle"/>
          </p:nvPr>
        </p:nvSpPr>
        <p:spPr>
          <a:xfrm>
            <a:off x="0" y="376295"/>
            <a:ext cx="9144000" cy="530100"/>
          </a:xfrm>
          <a:prstGeom prst="rect">
            <a:avLst/>
          </a:prstGeom>
          <a:solidFill>
            <a:srgbClr val="A6050E"/>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SzPts val="2800"/>
              <a:buFont typeface="Arial"/>
              <a:buNone/>
            </a:pPr>
            <a:r>
              <a:rPr lang="de" sz="2000">
                <a:solidFill>
                  <a:schemeClr val="lt1"/>
                </a:solidFill>
                <a:latin typeface="Open Sans"/>
                <a:ea typeface="Open Sans"/>
                <a:cs typeface="Open Sans"/>
                <a:sym typeface="Open Sans"/>
              </a:rPr>
              <a:t>Annotation</a:t>
            </a:r>
            <a:endParaRPr sz="2000">
              <a:solidFill>
                <a:schemeClr val="lt1"/>
              </a:solidFill>
              <a:latin typeface="Open Sans"/>
              <a:ea typeface="Open Sans"/>
              <a:cs typeface="Open Sans"/>
              <a:sym typeface="Open Sans"/>
            </a:endParaRPr>
          </a:p>
        </p:txBody>
      </p:sp>
      <p:sp>
        <p:nvSpPr>
          <p:cNvPr id="60" name="Google Shape;60;p12"/>
          <p:cNvSpPr txBox="1"/>
          <p:nvPr>
            <p:ph idx="12" type="sldNum"/>
          </p:nvPr>
        </p:nvSpPr>
        <p:spPr>
          <a:xfrm>
            <a:off x="8472458" y="4663217"/>
            <a:ext cx="548700" cy="393600"/>
          </a:xfrm>
          <a:prstGeom prst="rect">
            <a:avLst/>
          </a:prstGeom>
          <a:solidFill>
            <a:schemeClr val="lt1"/>
          </a:solidFill>
          <a:ln>
            <a:noFill/>
          </a:ln>
        </p:spPr>
        <p:txBody>
          <a:bodyPr anchorCtr="0" anchor="ctr" bIns="91425" lIns="91425" spcFirstLastPara="1" rIns="91425" wrap="square" tIns="91425">
            <a:noAutofit/>
          </a:bodyPr>
          <a:lstStyle/>
          <a:p>
            <a:pPr indent="0" lvl="0" marL="0" rtl="0" algn="r">
              <a:spcBef>
                <a:spcPts val="0"/>
              </a:spcBef>
              <a:spcAft>
                <a:spcPts val="0"/>
              </a:spcAft>
              <a:buClr>
                <a:srgbClr val="000000"/>
              </a:buClr>
              <a:buSzPts val="1000"/>
              <a:buFont typeface="Arial"/>
              <a:buNone/>
            </a:pPr>
            <a:fld id="{00000000-1234-1234-1234-123412341234}" type="slidenum">
              <a:rPr lang="de"/>
              <a:t>‹#›</a:t>
            </a:fld>
            <a:endParaRPr/>
          </a:p>
        </p:txBody>
      </p:sp>
      <p:sp>
        <p:nvSpPr>
          <p:cNvPr id="61" name="Google Shape;61;p12"/>
          <p:cNvSpPr txBox="1"/>
          <p:nvPr/>
        </p:nvSpPr>
        <p:spPr>
          <a:xfrm>
            <a:off x="0" y="0"/>
            <a:ext cx="9144000" cy="376200"/>
          </a:xfrm>
          <a:prstGeom prst="rect">
            <a:avLst/>
          </a:prstGeom>
          <a:solidFill>
            <a:srgbClr val="205255"/>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rgbClr val="000000"/>
              </a:solidFill>
              <a:latin typeface="Open Sans"/>
              <a:ea typeface="Open Sans"/>
              <a:cs typeface="Open Sans"/>
              <a:sym typeface="Open Sans"/>
            </a:endParaRPr>
          </a:p>
        </p:txBody>
      </p:sp>
      <p:sp>
        <p:nvSpPr>
          <p:cNvPr id="62" name="Google Shape;62;p12"/>
          <p:cNvSpPr txBox="1"/>
          <p:nvPr/>
        </p:nvSpPr>
        <p:spPr>
          <a:xfrm>
            <a:off x="0" y="0"/>
            <a:ext cx="6391800" cy="246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de" sz="1000">
                <a:solidFill>
                  <a:schemeClr val="lt1"/>
                </a:solidFill>
                <a:latin typeface="Open Sans"/>
                <a:ea typeface="Open Sans"/>
                <a:cs typeface="Open Sans"/>
                <a:sym typeface="Open Sans"/>
              </a:rPr>
              <a:t>forTEXT</a:t>
            </a:r>
            <a:r>
              <a:rPr b="0" i="0" lang="de" sz="1000" u="none" cap="none" strike="noStrike">
                <a:solidFill>
                  <a:schemeClr val="lt1"/>
                </a:solidFill>
                <a:latin typeface="Open Sans"/>
                <a:ea typeface="Open Sans"/>
                <a:cs typeface="Open Sans"/>
                <a:sym typeface="Open Sans"/>
              </a:rPr>
              <a:t>: </a:t>
            </a:r>
            <a:r>
              <a:rPr lang="de" sz="1000">
                <a:solidFill>
                  <a:schemeClr val="lt1"/>
                </a:solidFill>
                <a:latin typeface="Open Sans"/>
                <a:ea typeface="Open Sans"/>
                <a:cs typeface="Open Sans"/>
                <a:sym typeface="Open Sans"/>
              </a:rPr>
              <a:t>Manuelle digitale Annotation und Textanalyse</a:t>
            </a:r>
            <a:endParaRPr sz="1000"/>
          </a:p>
        </p:txBody>
      </p:sp>
      <p:pic>
        <p:nvPicPr>
          <p:cNvPr id="63" name="Google Shape;63;p12"/>
          <p:cNvPicPr preferRelativeResize="0"/>
          <p:nvPr/>
        </p:nvPicPr>
        <p:blipFill rotWithShape="1">
          <a:blip r:embed="rId3">
            <a:alphaModFix/>
          </a:blip>
          <a:srcRect b="0" l="0" r="0" t="0"/>
          <a:stretch/>
        </p:blipFill>
        <p:spPr>
          <a:xfrm>
            <a:off x="2106058" y="1019676"/>
            <a:ext cx="4931883" cy="3942837"/>
          </a:xfrm>
          <a:prstGeom prst="rect">
            <a:avLst/>
          </a:prstGeom>
          <a:noFill/>
          <a:ln>
            <a:noFill/>
          </a:ln>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3"/>
          <p:cNvSpPr txBox="1"/>
          <p:nvPr>
            <p:ph idx="1" type="subTitle"/>
          </p:nvPr>
        </p:nvSpPr>
        <p:spPr>
          <a:xfrm>
            <a:off x="0" y="376295"/>
            <a:ext cx="9144000" cy="530100"/>
          </a:xfrm>
          <a:prstGeom prst="rect">
            <a:avLst/>
          </a:prstGeom>
          <a:solidFill>
            <a:srgbClr val="A6050E"/>
          </a:solid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de" sz="2000">
                <a:solidFill>
                  <a:schemeClr val="lt1"/>
                </a:solidFill>
              </a:rPr>
              <a:t>A</a:t>
            </a:r>
            <a:r>
              <a:rPr lang="de" sz="2000">
                <a:solidFill>
                  <a:schemeClr val="lt1"/>
                </a:solidFill>
              </a:rPr>
              <a:t>nnotation als kultur</a:t>
            </a:r>
            <a:r>
              <a:rPr lang="de" sz="2000">
                <a:solidFill>
                  <a:schemeClr val="lt1"/>
                </a:solidFill>
              </a:rPr>
              <a:t>elle Praxis</a:t>
            </a:r>
            <a:endParaRPr sz="2000">
              <a:solidFill>
                <a:schemeClr val="lt1"/>
              </a:solidFill>
              <a:latin typeface="Open Sans"/>
              <a:ea typeface="Open Sans"/>
              <a:cs typeface="Open Sans"/>
              <a:sym typeface="Open Sans"/>
            </a:endParaRPr>
          </a:p>
        </p:txBody>
      </p:sp>
      <p:sp>
        <p:nvSpPr>
          <p:cNvPr id="69" name="Google Shape;69;p13"/>
          <p:cNvSpPr txBox="1"/>
          <p:nvPr>
            <p:ph idx="12" type="sldNum"/>
          </p:nvPr>
        </p:nvSpPr>
        <p:spPr>
          <a:xfrm>
            <a:off x="8472458" y="4663217"/>
            <a:ext cx="548700" cy="393600"/>
          </a:xfrm>
          <a:prstGeom prst="rect">
            <a:avLst/>
          </a:prstGeom>
          <a:solidFill>
            <a:schemeClr val="lt1"/>
          </a:solidFill>
          <a:ln>
            <a:noFill/>
          </a:ln>
        </p:spPr>
        <p:txBody>
          <a:bodyPr anchorCtr="0" anchor="ctr" bIns="91425" lIns="91425" spcFirstLastPara="1" rIns="91425" wrap="square" tIns="91425">
            <a:noAutofit/>
          </a:bodyPr>
          <a:lstStyle/>
          <a:p>
            <a:pPr indent="0" lvl="0" marL="0" rtl="0" algn="r">
              <a:spcBef>
                <a:spcPts val="0"/>
              </a:spcBef>
              <a:spcAft>
                <a:spcPts val="0"/>
              </a:spcAft>
              <a:buClr>
                <a:srgbClr val="000000"/>
              </a:buClr>
              <a:buSzPts val="1000"/>
              <a:buFont typeface="Arial"/>
              <a:buNone/>
            </a:pPr>
            <a:fld id="{00000000-1234-1234-1234-123412341234}" type="slidenum">
              <a:rPr lang="de"/>
              <a:t>‹#›</a:t>
            </a:fld>
            <a:endParaRPr/>
          </a:p>
        </p:txBody>
      </p:sp>
      <p:sp>
        <p:nvSpPr>
          <p:cNvPr id="70" name="Google Shape;70;p13"/>
          <p:cNvSpPr txBox="1"/>
          <p:nvPr/>
        </p:nvSpPr>
        <p:spPr>
          <a:xfrm>
            <a:off x="0" y="0"/>
            <a:ext cx="9144000" cy="376200"/>
          </a:xfrm>
          <a:prstGeom prst="rect">
            <a:avLst/>
          </a:prstGeom>
          <a:solidFill>
            <a:srgbClr val="205255"/>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rgbClr val="000000"/>
              </a:solidFill>
              <a:latin typeface="Open Sans"/>
              <a:ea typeface="Open Sans"/>
              <a:cs typeface="Open Sans"/>
              <a:sym typeface="Open Sans"/>
            </a:endParaRPr>
          </a:p>
        </p:txBody>
      </p:sp>
      <p:pic>
        <p:nvPicPr>
          <p:cNvPr descr="http://f.hypotheses.org/wp-content/blogs.dir/998/files/2013/02/Trier10931694Prudentiusfol1vbisAuschnitt-300x204.jpg" id="71" name="Google Shape;71;p13"/>
          <p:cNvPicPr preferRelativeResize="0"/>
          <p:nvPr/>
        </p:nvPicPr>
        <p:blipFill rotWithShape="1">
          <a:blip r:embed="rId3">
            <a:alphaModFix/>
          </a:blip>
          <a:srcRect b="0" l="0" r="0" t="0"/>
          <a:stretch/>
        </p:blipFill>
        <p:spPr>
          <a:xfrm>
            <a:off x="459753" y="1294744"/>
            <a:ext cx="4494212" cy="3055937"/>
          </a:xfrm>
          <a:prstGeom prst="rect">
            <a:avLst/>
          </a:prstGeom>
          <a:noFill/>
          <a:ln cap="flat" cmpd="sng" w="9525">
            <a:solidFill>
              <a:schemeClr val="dk1"/>
            </a:solidFill>
            <a:prstDash val="solid"/>
            <a:miter lim="800000"/>
            <a:headEnd len="sm" w="sm" type="none"/>
            <a:tailEnd len="sm" w="sm" type="none"/>
          </a:ln>
        </p:spPr>
      </p:pic>
      <p:sp>
        <p:nvSpPr>
          <p:cNvPr id="72" name="Google Shape;72;p13"/>
          <p:cNvSpPr txBox="1"/>
          <p:nvPr/>
        </p:nvSpPr>
        <p:spPr>
          <a:xfrm>
            <a:off x="5197033" y="1258552"/>
            <a:ext cx="3549900" cy="3508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de" sz="1600" u="none" cap="none" strike="noStrike">
                <a:solidFill>
                  <a:schemeClr val="dk1"/>
                </a:solidFill>
                <a:latin typeface="Open Sans"/>
                <a:ea typeface="Open Sans"/>
                <a:cs typeface="Open Sans"/>
                <a:sym typeface="Open Sans"/>
              </a:rPr>
              <a:t>“(…) annotations and other reading traces play a special role from the point of view of cultural and linguistic history (…). Mark-ups in books help to answer the question by whom, when and why texts were read. Moreover, they uncover the process of knowledge acquisition and knowledge transmission throughout the ages.”</a:t>
            </a:r>
            <a:endParaRPr/>
          </a:p>
          <a:p>
            <a:pPr indent="0" lvl="0" marL="0" marR="0" rtl="0" algn="l">
              <a:lnSpc>
                <a:spcPct val="100000"/>
              </a:lnSpc>
              <a:spcBef>
                <a:spcPts val="0"/>
              </a:spcBef>
              <a:spcAft>
                <a:spcPts val="0"/>
              </a:spcAft>
              <a:buNone/>
            </a:pPr>
            <a:r>
              <a:t/>
            </a:r>
            <a:endParaRPr b="0" i="0" sz="1800" u="none" cap="none" strike="noStrike">
              <a:solidFill>
                <a:schemeClr val="dk1"/>
              </a:solidFill>
              <a:latin typeface="Open Sans"/>
              <a:ea typeface="Open Sans"/>
              <a:cs typeface="Open Sans"/>
              <a:sym typeface="Open Sans"/>
            </a:endParaRPr>
          </a:p>
          <a:p>
            <a:pPr indent="0" lvl="0" marL="0" marR="0" rtl="0" algn="r">
              <a:lnSpc>
                <a:spcPct val="100000"/>
              </a:lnSpc>
              <a:spcBef>
                <a:spcPts val="0"/>
              </a:spcBef>
              <a:spcAft>
                <a:spcPts val="0"/>
              </a:spcAft>
              <a:buNone/>
            </a:pPr>
            <a:r>
              <a:rPr b="0" i="0" lang="de" sz="1200" u="none" cap="none" strike="noStrike">
                <a:solidFill>
                  <a:schemeClr val="dk1"/>
                </a:solidFill>
                <a:latin typeface="Open Sans"/>
                <a:ea typeface="Open Sans"/>
                <a:cs typeface="Open Sans"/>
                <a:sym typeface="Open Sans"/>
              </a:rPr>
              <a:t>“Fascinating Margins. Towards a Cultural History of Annotation.” </a:t>
            </a:r>
            <a:endParaRPr b="0" i="0" sz="1800" u="none" cap="none" strike="noStrike">
              <a:solidFill>
                <a:schemeClr val="dk1"/>
              </a:solidFill>
              <a:latin typeface="Open Sans"/>
              <a:ea typeface="Open Sans"/>
              <a:cs typeface="Open Sans"/>
              <a:sym typeface="Open Sans"/>
            </a:endParaRPr>
          </a:p>
          <a:p>
            <a:pPr indent="0" lvl="0" marL="0" marR="0" rtl="0" algn="r">
              <a:lnSpc>
                <a:spcPct val="100000"/>
              </a:lnSpc>
              <a:spcBef>
                <a:spcPts val="0"/>
              </a:spcBef>
              <a:spcAft>
                <a:spcPts val="0"/>
              </a:spcAft>
              <a:buNone/>
            </a:pPr>
            <a:r>
              <a:rPr b="0" i="0" lang="de" sz="1000" u="none" cap="none" strike="noStrike">
                <a:solidFill>
                  <a:schemeClr val="dk1"/>
                </a:solidFill>
                <a:latin typeface="Open Sans"/>
                <a:ea typeface="Open Sans"/>
                <a:cs typeface="Open Sans"/>
                <a:sym typeface="Open Sans"/>
              </a:rPr>
              <a:t>http://annotatio.hypotheses.org/93</a:t>
            </a:r>
            <a:endParaRPr/>
          </a:p>
          <a:p>
            <a:pPr indent="0" lvl="0" marL="0" marR="0" rtl="0" algn="r">
              <a:lnSpc>
                <a:spcPct val="100000"/>
              </a:lnSpc>
              <a:spcBef>
                <a:spcPts val="0"/>
              </a:spcBef>
              <a:spcAft>
                <a:spcPts val="0"/>
              </a:spcAft>
              <a:buNone/>
            </a:pPr>
            <a:r>
              <a:rPr b="0" i="0" lang="de" sz="1000" u="none" cap="none" strike="noStrike">
                <a:solidFill>
                  <a:schemeClr val="dk1"/>
                </a:solidFill>
                <a:latin typeface="Open Sans"/>
                <a:ea typeface="Open Sans"/>
                <a:cs typeface="Open Sans"/>
                <a:sym typeface="Open Sans"/>
              </a:rPr>
              <a:t> [seen: 30.04.2013]</a:t>
            </a:r>
            <a:endParaRPr/>
          </a:p>
        </p:txBody>
      </p:sp>
      <p:sp>
        <p:nvSpPr>
          <p:cNvPr id="73" name="Google Shape;73;p13"/>
          <p:cNvSpPr txBox="1"/>
          <p:nvPr/>
        </p:nvSpPr>
        <p:spPr>
          <a:xfrm>
            <a:off x="0" y="0"/>
            <a:ext cx="6391800" cy="246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de" sz="1000">
                <a:solidFill>
                  <a:schemeClr val="lt1"/>
                </a:solidFill>
                <a:latin typeface="Open Sans"/>
                <a:ea typeface="Open Sans"/>
                <a:cs typeface="Open Sans"/>
                <a:sym typeface="Open Sans"/>
              </a:rPr>
              <a:t>forTEXT</a:t>
            </a:r>
            <a:r>
              <a:rPr b="0" i="0" lang="de" sz="1000" u="none" cap="none" strike="noStrike">
                <a:solidFill>
                  <a:schemeClr val="lt1"/>
                </a:solidFill>
                <a:latin typeface="Open Sans"/>
                <a:ea typeface="Open Sans"/>
                <a:cs typeface="Open Sans"/>
                <a:sym typeface="Open Sans"/>
              </a:rPr>
              <a:t>: </a:t>
            </a:r>
            <a:r>
              <a:rPr lang="de" sz="1000">
                <a:solidFill>
                  <a:schemeClr val="lt1"/>
                </a:solidFill>
                <a:latin typeface="Open Sans"/>
                <a:ea typeface="Open Sans"/>
                <a:cs typeface="Open Sans"/>
                <a:sym typeface="Open Sans"/>
              </a:rPr>
              <a:t>Manuelle digitale Annotation und Textanalyse</a:t>
            </a:r>
            <a:endParaRPr sz="1000"/>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4"/>
          <p:cNvSpPr/>
          <p:nvPr/>
        </p:nvSpPr>
        <p:spPr>
          <a:xfrm>
            <a:off x="86899" y="1015018"/>
            <a:ext cx="8601300" cy="3648300"/>
          </a:xfrm>
          <a:prstGeom prst="rect">
            <a:avLst/>
          </a:prstGeom>
          <a:solidFill>
            <a:schemeClr val="lt1">
              <a:alpha val="0"/>
            </a:schemeClr>
          </a:solidFill>
          <a:ln cap="flat" cmpd="sng" w="12700">
            <a:solidFill>
              <a:srgbClr val="20525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cxnSp>
        <p:nvCxnSpPr>
          <p:cNvPr id="79" name="Google Shape;79;p14"/>
          <p:cNvCxnSpPr/>
          <p:nvPr/>
        </p:nvCxnSpPr>
        <p:spPr>
          <a:xfrm>
            <a:off x="1285300" y="1427746"/>
            <a:ext cx="6579300" cy="2686500"/>
          </a:xfrm>
          <a:prstGeom prst="curvedConnector3">
            <a:avLst>
              <a:gd fmla="val 4970" name="adj1"/>
            </a:avLst>
          </a:prstGeom>
          <a:noFill/>
          <a:ln cap="flat" cmpd="sng" w="38100">
            <a:solidFill>
              <a:srgbClr val="A6050E"/>
            </a:solidFill>
            <a:prstDash val="solid"/>
            <a:round/>
            <a:headEnd len="sm" w="sm" type="none"/>
            <a:tailEnd len="med" w="med" type="triangle"/>
          </a:ln>
          <a:effectLst>
            <a:outerShdw blurRad="40000" rotWithShape="0" dir="5400000" dist="23000">
              <a:srgbClr val="000000">
                <a:alpha val="34510"/>
              </a:srgbClr>
            </a:outerShdw>
          </a:effectLst>
        </p:spPr>
      </p:cxnSp>
      <p:sp>
        <p:nvSpPr>
          <p:cNvPr id="80" name="Google Shape;80;p14"/>
          <p:cNvSpPr txBox="1"/>
          <p:nvPr>
            <p:ph idx="1" type="subTitle"/>
          </p:nvPr>
        </p:nvSpPr>
        <p:spPr>
          <a:xfrm>
            <a:off x="0" y="348073"/>
            <a:ext cx="9144000" cy="558300"/>
          </a:xfrm>
          <a:prstGeom prst="rect">
            <a:avLst/>
          </a:prstGeom>
          <a:solidFill>
            <a:srgbClr val="A6050E"/>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SzPts val="2800"/>
              <a:buFont typeface="Arial"/>
              <a:buNone/>
            </a:pPr>
            <a:r>
              <a:rPr b="0" i="0" lang="de" sz="2000" u="none" cap="none" strike="noStrike">
                <a:solidFill>
                  <a:schemeClr val="lt1"/>
                </a:solidFill>
                <a:latin typeface="Open Sans"/>
                <a:ea typeface="Open Sans"/>
                <a:cs typeface="Open Sans"/>
                <a:sym typeface="Open Sans"/>
              </a:rPr>
              <a:t>Scalable </a:t>
            </a:r>
            <a:r>
              <a:rPr lang="de" sz="2000">
                <a:solidFill>
                  <a:schemeClr val="lt1"/>
                </a:solidFill>
                <a:latin typeface="Open Sans"/>
                <a:ea typeface="Open Sans"/>
                <a:cs typeface="Open Sans"/>
                <a:sym typeface="Open Sans"/>
              </a:rPr>
              <a:t>Reading in CATMA 6</a:t>
            </a:r>
            <a:endParaRPr sz="2000"/>
          </a:p>
        </p:txBody>
      </p:sp>
      <p:cxnSp>
        <p:nvCxnSpPr>
          <p:cNvPr id="81" name="Google Shape;81;p14"/>
          <p:cNvCxnSpPr/>
          <p:nvPr/>
        </p:nvCxnSpPr>
        <p:spPr>
          <a:xfrm rot="10800000">
            <a:off x="951644" y="1216200"/>
            <a:ext cx="31200" cy="2916600"/>
          </a:xfrm>
          <a:prstGeom prst="straightConnector1">
            <a:avLst/>
          </a:prstGeom>
          <a:noFill/>
          <a:ln cap="flat" cmpd="sng" w="9525">
            <a:solidFill>
              <a:srgbClr val="A7975E"/>
            </a:solidFill>
            <a:prstDash val="solid"/>
            <a:round/>
            <a:headEnd len="sm" w="sm" type="none"/>
            <a:tailEnd len="med" w="med" type="triangle"/>
          </a:ln>
        </p:spPr>
      </p:cxnSp>
      <p:cxnSp>
        <p:nvCxnSpPr>
          <p:cNvPr id="82" name="Google Shape;82;p14"/>
          <p:cNvCxnSpPr/>
          <p:nvPr/>
        </p:nvCxnSpPr>
        <p:spPr>
          <a:xfrm>
            <a:off x="987778" y="4148667"/>
            <a:ext cx="7177800" cy="0"/>
          </a:xfrm>
          <a:prstGeom prst="straightConnector1">
            <a:avLst/>
          </a:prstGeom>
          <a:noFill/>
          <a:ln cap="flat" cmpd="sng" w="9525">
            <a:solidFill>
              <a:srgbClr val="A7975E"/>
            </a:solidFill>
            <a:prstDash val="solid"/>
            <a:round/>
            <a:headEnd len="sm" w="sm" type="none"/>
            <a:tailEnd len="med" w="med" type="triangle"/>
          </a:ln>
        </p:spPr>
      </p:cxnSp>
      <p:sp>
        <p:nvSpPr>
          <p:cNvPr id="83" name="Google Shape;83;p14"/>
          <p:cNvSpPr txBox="1"/>
          <p:nvPr/>
        </p:nvSpPr>
        <p:spPr>
          <a:xfrm>
            <a:off x="122297" y="2243057"/>
            <a:ext cx="800400" cy="749400"/>
          </a:xfrm>
          <a:prstGeom prst="rect">
            <a:avLst/>
          </a:prstGeom>
          <a:solidFill>
            <a:srgbClr val="A7975E"/>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lang="de" sz="1200">
                <a:solidFill>
                  <a:schemeClr val="lt1"/>
                </a:solidFill>
                <a:latin typeface="Open Sans"/>
                <a:ea typeface="Open Sans"/>
                <a:cs typeface="Open Sans"/>
                <a:sym typeface="Open Sans"/>
              </a:rPr>
              <a:t>Objekt-</a:t>
            </a:r>
            <a:endParaRPr sz="1200">
              <a:solidFill>
                <a:schemeClr val="lt1"/>
              </a:solidFill>
              <a:latin typeface="Open Sans"/>
              <a:ea typeface="Open Sans"/>
              <a:cs typeface="Open Sans"/>
              <a:sym typeface="Open Sans"/>
            </a:endParaRPr>
          </a:p>
          <a:p>
            <a:pPr indent="0" lvl="0" marL="0" marR="0" rtl="0" algn="ctr">
              <a:lnSpc>
                <a:spcPct val="100000"/>
              </a:lnSpc>
              <a:spcBef>
                <a:spcPts val="0"/>
              </a:spcBef>
              <a:spcAft>
                <a:spcPts val="0"/>
              </a:spcAft>
              <a:buClr>
                <a:srgbClr val="000000"/>
              </a:buClr>
              <a:buSzPts val="1400"/>
              <a:buFont typeface="Arial"/>
              <a:buNone/>
            </a:pPr>
            <a:r>
              <a:rPr lang="de" sz="1200">
                <a:solidFill>
                  <a:schemeClr val="lt1"/>
                </a:solidFill>
                <a:latin typeface="Open Sans"/>
                <a:ea typeface="Open Sans"/>
                <a:cs typeface="Open Sans"/>
                <a:sym typeface="Open Sans"/>
              </a:rPr>
              <a:t>skala </a:t>
            </a:r>
            <a:r>
              <a:rPr b="0" i="0" lang="de" sz="1200" u="none" cap="none" strike="noStrike">
                <a:solidFill>
                  <a:schemeClr val="lt1"/>
                </a:solidFill>
                <a:latin typeface="Open Sans"/>
                <a:ea typeface="Open Sans"/>
                <a:cs typeface="Open Sans"/>
                <a:sym typeface="Open Sans"/>
              </a:rPr>
              <a:t>(</a:t>
            </a:r>
            <a:r>
              <a:rPr lang="de" sz="1200">
                <a:solidFill>
                  <a:schemeClr val="lt1"/>
                </a:solidFill>
                <a:latin typeface="Open Sans"/>
                <a:ea typeface="Open Sans"/>
                <a:cs typeface="Open Sans"/>
                <a:sym typeface="Open Sans"/>
              </a:rPr>
              <a:t>K</a:t>
            </a:r>
            <a:r>
              <a:rPr b="0" i="0" lang="de" sz="1200" u="none" cap="none" strike="noStrike">
                <a:solidFill>
                  <a:schemeClr val="lt1"/>
                </a:solidFill>
                <a:latin typeface="Open Sans"/>
                <a:ea typeface="Open Sans"/>
                <a:cs typeface="Open Sans"/>
                <a:sym typeface="Open Sans"/>
              </a:rPr>
              <a:t>orpus)</a:t>
            </a:r>
            <a:endParaRPr b="0" i="0" sz="1100" u="none" cap="none" strike="noStrike">
              <a:solidFill>
                <a:srgbClr val="000000"/>
              </a:solidFill>
              <a:latin typeface="Open Sans"/>
              <a:ea typeface="Open Sans"/>
              <a:cs typeface="Open Sans"/>
              <a:sym typeface="Open Sans"/>
            </a:endParaRPr>
          </a:p>
        </p:txBody>
      </p:sp>
      <p:sp>
        <p:nvSpPr>
          <p:cNvPr id="84" name="Google Shape;84;p14"/>
          <p:cNvSpPr txBox="1"/>
          <p:nvPr/>
        </p:nvSpPr>
        <p:spPr>
          <a:xfrm>
            <a:off x="3301529" y="4202950"/>
            <a:ext cx="2028000" cy="338100"/>
          </a:xfrm>
          <a:prstGeom prst="rect">
            <a:avLst/>
          </a:prstGeom>
          <a:solidFill>
            <a:srgbClr val="A7975E"/>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lang="de" sz="1200">
                <a:solidFill>
                  <a:schemeClr val="lt1"/>
                </a:solidFill>
                <a:latin typeface="Open Sans"/>
                <a:ea typeface="Open Sans"/>
                <a:cs typeface="Open Sans"/>
                <a:sym typeface="Open Sans"/>
              </a:rPr>
              <a:t>methodologische</a:t>
            </a:r>
            <a:r>
              <a:rPr b="0" i="0" lang="de" sz="1200" u="none" cap="none" strike="noStrike">
                <a:solidFill>
                  <a:schemeClr val="lt1"/>
                </a:solidFill>
                <a:latin typeface="Open Sans"/>
                <a:ea typeface="Open Sans"/>
                <a:cs typeface="Open Sans"/>
                <a:sym typeface="Open Sans"/>
              </a:rPr>
              <a:t> </a:t>
            </a:r>
            <a:r>
              <a:rPr lang="de" sz="1200">
                <a:solidFill>
                  <a:schemeClr val="lt1"/>
                </a:solidFill>
                <a:latin typeface="Open Sans"/>
                <a:ea typeface="Open Sans"/>
                <a:cs typeface="Open Sans"/>
                <a:sym typeface="Open Sans"/>
              </a:rPr>
              <a:t>Sk</a:t>
            </a:r>
            <a:r>
              <a:rPr b="0" i="0" lang="de" sz="1200" u="none" cap="none" strike="noStrike">
                <a:solidFill>
                  <a:schemeClr val="lt1"/>
                </a:solidFill>
                <a:latin typeface="Open Sans"/>
                <a:ea typeface="Open Sans"/>
                <a:cs typeface="Open Sans"/>
                <a:sym typeface="Open Sans"/>
              </a:rPr>
              <a:t>al</a:t>
            </a:r>
            <a:r>
              <a:rPr lang="de" sz="1200">
                <a:solidFill>
                  <a:schemeClr val="lt1"/>
                </a:solidFill>
                <a:latin typeface="Open Sans"/>
                <a:ea typeface="Open Sans"/>
                <a:cs typeface="Open Sans"/>
                <a:sym typeface="Open Sans"/>
              </a:rPr>
              <a:t>a</a:t>
            </a:r>
            <a:endParaRPr b="0" i="0" sz="1200" u="none" cap="none" strike="noStrike">
              <a:solidFill>
                <a:srgbClr val="000000"/>
              </a:solidFill>
              <a:latin typeface="Open Sans"/>
              <a:ea typeface="Open Sans"/>
              <a:cs typeface="Open Sans"/>
              <a:sym typeface="Open Sans"/>
            </a:endParaRPr>
          </a:p>
        </p:txBody>
      </p:sp>
      <p:sp>
        <p:nvSpPr>
          <p:cNvPr id="85" name="Google Shape;85;p14"/>
          <p:cNvSpPr txBox="1"/>
          <p:nvPr/>
        </p:nvSpPr>
        <p:spPr>
          <a:xfrm>
            <a:off x="876100" y="4162925"/>
            <a:ext cx="818400" cy="24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de" sz="1200" u="none" cap="none" strike="noStrike">
                <a:solidFill>
                  <a:srgbClr val="000000"/>
                </a:solidFill>
                <a:latin typeface="Open Sans"/>
                <a:ea typeface="Open Sans"/>
                <a:cs typeface="Open Sans"/>
                <a:sym typeface="Open Sans"/>
              </a:rPr>
              <a:t>distant</a:t>
            </a:r>
            <a:endParaRPr b="0" i="0" sz="1400" u="none" cap="none" strike="noStrike">
              <a:solidFill>
                <a:srgbClr val="000000"/>
              </a:solidFill>
              <a:latin typeface="Arial"/>
              <a:ea typeface="Arial"/>
              <a:cs typeface="Arial"/>
              <a:sym typeface="Arial"/>
            </a:endParaRPr>
          </a:p>
        </p:txBody>
      </p:sp>
      <p:sp>
        <p:nvSpPr>
          <p:cNvPr id="86" name="Google Shape;86;p14"/>
          <p:cNvSpPr txBox="1"/>
          <p:nvPr/>
        </p:nvSpPr>
        <p:spPr>
          <a:xfrm>
            <a:off x="7453084" y="4125296"/>
            <a:ext cx="552600" cy="24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de" sz="1200" u="none" cap="none" strike="noStrike">
                <a:solidFill>
                  <a:srgbClr val="000000"/>
                </a:solidFill>
                <a:latin typeface="Open Sans"/>
                <a:ea typeface="Open Sans"/>
                <a:cs typeface="Open Sans"/>
                <a:sym typeface="Open Sans"/>
              </a:rPr>
              <a:t>close</a:t>
            </a:r>
            <a:endParaRPr b="0" i="0" sz="1400" u="none" cap="none" strike="noStrike">
              <a:solidFill>
                <a:srgbClr val="000000"/>
              </a:solidFill>
              <a:latin typeface="Arial"/>
              <a:ea typeface="Arial"/>
              <a:cs typeface="Arial"/>
              <a:sym typeface="Arial"/>
            </a:endParaRPr>
          </a:p>
        </p:txBody>
      </p:sp>
      <p:sp>
        <p:nvSpPr>
          <p:cNvPr id="87" name="Google Shape;87;p14"/>
          <p:cNvSpPr txBox="1"/>
          <p:nvPr/>
        </p:nvSpPr>
        <p:spPr>
          <a:xfrm>
            <a:off x="410482" y="3922613"/>
            <a:ext cx="569100" cy="24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de" sz="1200" u="none" cap="none" strike="noStrike">
                <a:solidFill>
                  <a:srgbClr val="000000"/>
                </a:solidFill>
                <a:latin typeface="Open Sans"/>
                <a:ea typeface="Open Sans"/>
                <a:cs typeface="Open Sans"/>
                <a:sym typeface="Open Sans"/>
              </a:rPr>
              <a:t>small</a:t>
            </a:r>
            <a:endParaRPr b="0" i="0" sz="1400" u="none" cap="none" strike="noStrike">
              <a:solidFill>
                <a:srgbClr val="000000"/>
              </a:solidFill>
              <a:latin typeface="Arial"/>
              <a:ea typeface="Arial"/>
              <a:cs typeface="Arial"/>
              <a:sym typeface="Arial"/>
            </a:endParaRPr>
          </a:p>
        </p:txBody>
      </p:sp>
      <p:sp>
        <p:nvSpPr>
          <p:cNvPr id="88" name="Google Shape;88;p14"/>
          <p:cNvSpPr txBox="1"/>
          <p:nvPr/>
        </p:nvSpPr>
        <p:spPr>
          <a:xfrm>
            <a:off x="527327" y="1216200"/>
            <a:ext cx="417900" cy="24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de" sz="1200" u="none" cap="none" strike="noStrike">
                <a:solidFill>
                  <a:srgbClr val="000000"/>
                </a:solidFill>
                <a:latin typeface="Open Sans"/>
                <a:ea typeface="Open Sans"/>
                <a:cs typeface="Open Sans"/>
                <a:sym typeface="Open Sans"/>
              </a:rPr>
              <a:t>big</a:t>
            </a:r>
            <a:endParaRPr b="0" i="0" sz="1400" u="none" cap="none" strike="noStrike">
              <a:solidFill>
                <a:srgbClr val="000000"/>
              </a:solidFill>
              <a:latin typeface="Arial"/>
              <a:ea typeface="Arial"/>
              <a:cs typeface="Arial"/>
              <a:sym typeface="Arial"/>
            </a:endParaRPr>
          </a:p>
        </p:txBody>
      </p:sp>
      <p:sp>
        <p:nvSpPr>
          <p:cNvPr id="89" name="Google Shape;89;p14"/>
          <p:cNvSpPr txBox="1"/>
          <p:nvPr/>
        </p:nvSpPr>
        <p:spPr>
          <a:xfrm>
            <a:off x="1333231" y="1098986"/>
            <a:ext cx="1968300" cy="8304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de" sz="1100" u="none" cap="none" strike="noStrike">
                <a:solidFill>
                  <a:srgbClr val="000000"/>
                </a:solidFill>
                <a:latin typeface="Open Sans"/>
                <a:ea typeface="Open Sans"/>
                <a:cs typeface="Open Sans"/>
                <a:sym typeface="Open Sans"/>
              </a:rPr>
              <a:t>Distant Reading</a:t>
            </a:r>
            <a:endParaRPr b="1" i="0" sz="1400" u="none" cap="none" strike="noStrike">
              <a:solidFill>
                <a:srgbClr val="000000"/>
              </a:solidFill>
              <a:latin typeface="Arial"/>
              <a:ea typeface="Arial"/>
              <a:cs typeface="Arial"/>
              <a:sym typeface="Arial"/>
            </a:endParaRPr>
          </a:p>
          <a:p>
            <a:pPr indent="-50800" lvl="0" marL="0" marR="0" rtl="0" algn="l">
              <a:lnSpc>
                <a:spcPct val="100000"/>
              </a:lnSpc>
              <a:spcBef>
                <a:spcPts val="0"/>
              </a:spcBef>
              <a:spcAft>
                <a:spcPts val="0"/>
              </a:spcAft>
              <a:buClr>
                <a:schemeClr val="dk1"/>
              </a:buClr>
              <a:buSzPts val="800"/>
              <a:buFont typeface="Arial"/>
              <a:buChar char="•"/>
            </a:pPr>
            <a:r>
              <a:rPr b="0" i="0" lang="de" sz="1000" u="none" cap="none" strike="noStrike">
                <a:solidFill>
                  <a:srgbClr val="000000"/>
                </a:solidFill>
                <a:latin typeface="Open Sans"/>
                <a:ea typeface="Open Sans"/>
                <a:cs typeface="Open Sans"/>
                <a:sym typeface="Open Sans"/>
              </a:rPr>
              <a:t> </a:t>
            </a:r>
            <a:r>
              <a:rPr lang="de" sz="1000">
                <a:latin typeface="Open Sans"/>
                <a:ea typeface="Open Sans"/>
                <a:cs typeface="Open Sans"/>
                <a:sym typeface="Open Sans"/>
              </a:rPr>
              <a:t>Word- und Tagclouds</a:t>
            </a:r>
            <a:endParaRPr sz="1000">
              <a:latin typeface="Open Sans"/>
              <a:ea typeface="Open Sans"/>
              <a:cs typeface="Open Sans"/>
              <a:sym typeface="Open Sans"/>
            </a:endParaRPr>
          </a:p>
          <a:p>
            <a:pPr indent="-63500" lvl="0" marL="0" marR="0" rtl="0" algn="l">
              <a:lnSpc>
                <a:spcPct val="100000"/>
              </a:lnSpc>
              <a:spcBef>
                <a:spcPts val="0"/>
              </a:spcBef>
              <a:spcAft>
                <a:spcPts val="0"/>
              </a:spcAft>
              <a:buSzPts val="1000"/>
              <a:buFont typeface="Open Sans"/>
              <a:buChar char="•"/>
            </a:pPr>
            <a:r>
              <a:rPr lang="de" sz="1000">
                <a:latin typeface="Open Sans"/>
                <a:ea typeface="Open Sans"/>
                <a:cs typeface="Open Sans"/>
                <a:sym typeface="Open Sans"/>
              </a:rPr>
              <a:t>Distributionsgraphen</a:t>
            </a:r>
            <a:endParaRPr sz="1000">
              <a:latin typeface="Open Sans"/>
              <a:ea typeface="Open Sans"/>
              <a:cs typeface="Open Sans"/>
              <a:sym typeface="Open Sans"/>
            </a:endParaRPr>
          </a:p>
          <a:p>
            <a:pPr indent="-63500" lvl="0" marL="0" marR="0" rtl="0" algn="l">
              <a:lnSpc>
                <a:spcPct val="100000"/>
              </a:lnSpc>
              <a:spcBef>
                <a:spcPts val="0"/>
              </a:spcBef>
              <a:spcAft>
                <a:spcPts val="0"/>
              </a:spcAft>
              <a:buSzPts val="1000"/>
              <a:buFont typeface="Open Sans"/>
              <a:buChar char="•"/>
            </a:pPr>
            <a:r>
              <a:rPr lang="de" sz="1000">
                <a:latin typeface="Open Sans"/>
                <a:ea typeface="Open Sans"/>
                <a:cs typeface="Open Sans"/>
                <a:sym typeface="Open Sans"/>
              </a:rPr>
              <a:t>Small multiples des Korpus</a:t>
            </a:r>
            <a:endParaRPr sz="1000">
              <a:latin typeface="Open Sans"/>
              <a:ea typeface="Open Sans"/>
              <a:cs typeface="Open Sans"/>
              <a:sym typeface="Open Sans"/>
            </a:endParaRPr>
          </a:p>
        </p:txBody>
      </p:sp>
      <p:sp>
        <p:nvSpPr>
          <p:cNvPr id="90" name="Google Shape;90;p14"/>
          <p:cNvSpPr txBox="1"/>
          <p:nvPr/>
        </p:nvSpPr>
        <p:spPr>
          <a:xfrm>
            <a:off x="6212303" y="3347333"/>
            <a:ext cx="1955700" cy="5937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de" sz="1100" u="none" cap="none" strike="noStrike">
                <a:solidFill>
                  <a:srgbClr val="000000"/>
                </a:solidFill>
                <a:latin typeface="Open Sans"/>
                <a:ea typeface="Open Sans"/>
                <a:cs typeface="Open Sans"/>
                <a:sym typeface="Open Sans"/>
              </a:rPr>
              <a:t>Digitale Text Annotation</a:t>
            </a:r>
            <a:endParaRPr b="1" i="0" sz="1400" u="none" cap="none" strike="noStrike">
              <a:solidFill>
                <a:srgbClr val="000000"/>
              </a:solidFill>
              <a:latin typeface="Arial"/>
              <a:ea typeface="Arial"/>
              <a:cs typeface="Arial"/>
              <a:sym typeface="Arial"/>
            </a:endParaRPr>
          </a:p>
          <a:p>
            <a:pPr indent="-50800" lvl="0" marL="0" marR="0" rtl="0" algn="l">
              <a:lnSpc>
                <a:spcPct val="100000"/>
              </a:lnSpc>
              <a:spcBef>
                <a:spcPts val="0"/>
              </a:spcBef>
              <a:spcAft>
                <a:spcPts val="0"/>
              </a:spcAft>
              <a:buClr>
                <a:schemeClr val="dk1"/>
              </a:buClr>
              <a:buSzPts val="800"/>
              <a:buFont typeface="Arial"/>
              <a:buChar char="•"/>
            </a:pPr>
            <a:r>
              <a:rPr b="0" i="0" lang="de" sz="1000" u="none" cap="none" strike="noStrike">
                <a:solidFill>
                  <a:srgbClr val="000000"/>
                </a:solidFill>
                <a:latin typeface="Open Sans"/>
                <a:ea typeface="Open Sans"/>
                <a:cs typeface="Open Sans"/>
                <a:sym typeface="Open Sans"/>
              </a:rPr>
              <a:t> dichte Beschreibung</a:t>
            </a:r>
            <a:endParaRPr b="0" i="0" sz="1000" u="none" cap="none" strike="noStrike">
              <a:solidFill>
                <a:srgbClr val="000000"/>
              </a:solidFill>
              <a:latin typeface="Open Sans"/>
              <a:ea typeface="Open Sans"/>
              <a:cs typeface="Open Sans"/>
              <a:sym typeface="Open Sans"/>
            </a:endParaRPr>
          </a:p>
          <a:p>
            <a:pPr indent="-63500" lvl="0" marL="0" marR="0" rtl="0" algn="l">
              <a:lnSpc>
                <a:spcPct val="100000"/>
              </a:lnSpc>
              <a:spcBef>
                <a:spcPts val="0"/>
              </a:spcBef>
              <a:spcAft>
                <a:spcPts val="0"/>
              </a:spcAft>
              <a:buSzPts val="1000"/>
              <a:buFont typeface="Open Sans"/>
              <a:buChar char="•"/>
            </a:pPr>
            <a:r>
              <a:rPr lang="de" sz="1000">
                <a:latin typeface="Open Sans"/>
                <a:ea typeface="Open Sans"/>
                <a:cs typeface="Open Sans"/>
                <a:sym typeface="Open Sans"/>
              </a:rPr>
              <a:t>Basis für Analysen schaffen</a:t>
            </a:r>
            <a:endParaRPr sz="1000">
              <a:latin typeface="Open Sans"/>
              <a:ea typeface="Open Sans"/>
              <a:cs typeface="Open Sans"/>
              <a:sym typeface="Open Sans"/>
            </a:endParaRPr>
          </a:p>
        </p:txBody>
      </p:sp>
      <p:sp>
        <p:nvSpPr>
          <p:cNvPr id="91" name="Google Shape;91;p14"/>
          <p:cNvSpPr txBox="1"/>
          <p:nvPr/>
        </p:nvSpPr>
        <p:spPr>
          <a:xfrm>
            <a:off x="7341688" y="1629077"/>
            <a:ext cx="1237800" cy="4482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lang="de" sz="1100">
                <a:latin typeface="Open Sans"/>
                <a:ea typeface="Open Sans"/>
                <a:cs typeface="Open Sans"/>
                <a:sym typeface="Open Sans"/>
              </a:rPr>
              <a:t>Visualisierung</a:t>
            </a:r>
            <a:endParaRPr b="1" i="0" sz="1400" u="none" cap="none" strike="noStrike">
              <a:solidFill>
                <a:srgbClr val="000000"/>
              </a:solidFill>
              <a:latin typeface="Arial"/>
              <a:ea typeface="Arial"/>
              <a:cs typeface="Arial"/>
              <a:sym typeface="Arial"/>
            </a:endParaRPr>
          </a:p>
        </p:txBody>
      </p:sp>
      <p:cxnSp>
        <p:nvCxnSpPr>
          <p:cNvPr id="92" name="Google Shape;92;p14"/>
          <p:cNvCxnSpPr>
            <a:stCxn id="91" idx="1"/>
            <a:endCxn id="93" idx="3"/>
          </p:cNvCxnSpPr>
          <p:nvPr/>
        </p:nvCxnSpPr>
        <p:spPr>
          <a:xfrm rot="10800000">
            <a:off x="2940388" y="1392077"/>
            <a:ext cx="4401300" cy="461100"/>
          </a:xfrm>
          <a:prstGeom prst="straightConnector1">
            <a:avLst/>
          </a:prstGeom>
          <a:noFill/>
          <a:ln cap="flat" cmpd="sng" w="9525">
            <a:solidFill>
              <a:srgbClr val="77778A"/>
            </a:solidFill>
            <a:prstDash val="solid"/>
            <a:round/>
            <a:headEnd len="sm" w="sm" type="none"/>
            <a:tailEnd len="med" w="med" type="triangle"/>
          </a:ln>
        </p:spPr>
      </p:cxnSp>
      <p:cxnSp>
        <p:nvCxnSpPr>
          <p:cNvPr id="94" name="Google Shape;94;p14"/>
          <p:cNvCxnSpPr>
            <a:stCxn id="91" idx="1"/>
            <a:endCxn id="95" idx="3"/>
          </p:cNvCxnSpPr>
          <p:nvPr/>
        </p:nvCxnSpPr>
        <p:spPr>
          <a:xfrm flipH="1">
            <a:off x="4810288" y="1853177"/>
            <a:ext cx="2531400" cy="821400"/>
          </a:xfrm>
          <a:prstGeom prst="straightConnector1">
            <a:avLst/>
          </a:prstGeom>
          <a:noFill/>
          <a:ln cap="flat" cmpd="sng" w="9525">
            <a:solidFill>
              <a:srgbClr val="77778A"/>
            </a:solidFill>
            <a:prstDash val="solid"/>
            <a:round/>
            <a:headEnd len="sm" w="sm" type="none"/>
            <a:tailEnd len="med" w="med" type="triangle"/>
          </a:ln>
        </p:spPr>
      </p:cxnSp>
      <p:cxnSp>
        <p:nvCxnSpPr>
          <p:cNvPr id="96" name="Google Shape;96;p14"/>
          <p:cNvCxnSpPr>
            <a:stCxn id="91" idx="1"/>
            <a:endCxn id="90" idx="0"/>
          </p:cNvCxnSpPr>
          <p:nvPr/>
        </p:nvCxnSpPr>
        <p:spPr>
          <a:xfrm flipH="1">
            <a:off x="7190188" y="1853177"/>
            <a:ext cx="151500" cy="1494300"/>
          </a:xfrm>
          <a:prstGeom prst="straightConnector1">
            <a:avLst/>
          </a:prstGeom>
          <a:noFill/>
          <a:ln cap="flat" cmpd="sng" w="9525">
            <a:solidFill>
              <a:srgbClr val="77778A"/>
            </a:solidFill>
            <a:prstDash val="solid"/>
            <a:round/>
            <a:headEnd len="sm" w="sm" type="none"/>
            <a:tailEnd len="med" w="med" type="triangle"/>
          </a:ln>
        </p:spPr>
      </p:cxnSp>
      <p:sp>
        <p:nvSpPr>
          <p:cNvPr id="97" name="Google Shape;97;p14"/>
          <p:cNvSpPr txBox="1"/>
          <p:nvPr>
            <p:ph idx="12" type="sldNum"/>
          </p:nvPr>
        </p:nvSpPr>
        <p:spPr>
          <a:xfrm>
            <a:off x="8579556" y="4771743"/>
            <a:ext cx="441600" cy="285000"/>
          </a:xfrm>
          <a:prstGeom prst="rect">
            <a:avLst/>
          </a:prstGeom>
          <a:solidFill>
            <a:schemeClr val="lt1"/>
          </a:solidFill>
          <a:ln>
            <a:noFill/>
          </a:ln>
        </p:spPr>
        <p:txBody>
          <a:bodyPr anchorCtr="0" anchor="ctr" bIns="91425" lIns="91425" spcFirstLastPara="1" rIns="91425" wrap="square" tIns="91425">
            <a:noAutofit/>
          </a:bodyPr>
          <a:lstStyle/>
          <a:p>
            <a:pPr indent="0" lvl="0" marL="0" rtl="0" algn="r">
              <a:spcBef>
                <a:spcPts val="0"/>
              </a:spcBef>
              <a:spcAft>
                <a:spcPts val="0"/>
              </a:spcAft>
              <a:buClr>
                <a:srgbClr val="000000"/>
              </a:buClr>
              <a:buSzPts val="1000"/>
              <a:buFont typeface="Arial"/>
              <a:buNone/>
            </a:pPr>
            <a:fld id="{00000000-1234-1234-1234-123412341234}" type="slidenum">
              <a:rPr lang="de"/>
              <a:t>‹#›</a:t>
            </a:fld>
            <a:endParaRPr/>
          </a:p>
        </p:txBody>
      </p:sp>
      <p:sp>
        <p:nvSpPr>
          <p:cNvPr id="98" name="Google Shape;98;p14"/>
          <p:cNvSpPr txBox="1"/>
          <p:nvPr/>
        </p:nvSpPr>
        <p:spPr>
          <a:xfrm>
            <a:off x="0" y="0"/>
            <a:ext cx="9144000" cy="347100"/>
          </a:xfrm>
          <a:prstGeom prst="rect">
            <a:avLst/>
          </a:prstGeom>
          <a:solidFill>
            <a:srgbClr val="205255"/>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rgbClr val="000000"/>
              </a:solidFill>
              <a:latin typeface="Open Sans"/>
              <a:ea typeface="Open Sans"/>
              <a:cs typeface="Open Sans"/>
              <a:sym typeface="Open Sans"/>
            </a:endParaRPr>
          </a:p>
        </p:txBody>
      </p:sp>
      <p:sp>
        <p:nvSpPr>
          <p:cNvPr id="99" name="Google Shape;99;p14"/>
          <p:cNvSpPr txBox="1"/>
          <p:nvPr/>
        </p:nvSpPr>
        <p:spPr>
          <a:xfrm>
            <a:off x="6460600" y="4691775"/>
            <a:ext cx="2227800" cy="246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de" sz="1000">
                <a:latin typeface="Open Sans"/>
                <a:ea typeface="Open Sans"/>
                <a:cs typeface="Open Sans"/>
                <a:sym typeface="Open Sans"/>
              </a:rPr>
              <a:t>         </a:t>
            </a:r>
            <a:r>
              <a:rPr b="0" i="0" lang="de" sz="1000" u="none" cap="none" strike="noStrike">
                <a:solidFill>
                  <a:srgbClr val="000000"/>
                </a:solidFill>
                <a:latin typeface="Open Sans"/>
                <a:ea typeface="Open Sans"/>
                <a:cs typeface="Open Sans"/>
                <a:sym typeface="Open Sans"/>
              </a:rPr>
              <a:t>Horstmann (</a:t>
            </a:r>
            <a:r>
              <a:rPr lang="de" sz="1000">
                <a:latin typeface="Open Sans"/>
                <a:ea typeface="Open Sans"/>
                <a:cs typeface="Open Sans"/>
                <a:sym typeface="Open Sans"/>
              </a:rPr>
              <a:t>im Erscheinen</a:t>
            </a:r>
            <a:r>
              <a:rPr b="0" i="0" lang="de" sz="1000" u="none" cap="none" strike="noStrike">
                <a:solidFill>
                  <a:srgbClr val="000000"/>
                </a:solidFill>
                <a:latin typeface="Open Sans"/>
                <a:ea typeface="Open Sans"/>
                <a:cs typeface="Open Sans"/>
                <a:sym typeface="Open Sans"/>
              </a:rPr>
              <a:t>)</a:t>
            </a:r>
            <a:endParaRPr/>
          </a:p>
        </p:txBody>
      </p:sp>
      <p:sp>
        <p:nvSpPr>
          <p:cNvPr id="95" name="Google Shape;95;p14"/>
          <p:cNvSpPr txBox="1"/>
          <p:nvPr/>
        </p:nvSpPr>
        <p:spPr>
          <a:xfrm>
            <a:off x="2854478" y="2377658"/>
            <a:ext cx="1955700" cy="5937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lang="de" sz="1100">
                <a:latin typeface="Open Sans"/>
                <a:ea typeface="Open Sans"/>
                <a:cs typeface="Open Sans"/>
                <a:sym typeface="Open Sans"/>
              </a:rPr>
              <a:t>Zoomen</a:t>
            </a:r>
            <a:endParaRPr b="1" i="0" sz="1400" u="none" cap="none" strike="noStrike">
              <a:solidFill>
                <a:srgbClr val="000000"/>
              </a:solidFill>
              <a:latin typeface="Arial"/>
              <a:ea typeface="Arial"/>
              <a:cs typeface="Arial"/>
              <a:sym typeface="Arial"/>
            </a:endParaRPr>
          </a:p>
          <a:p>
            <a:pPr indent="-50800" lvl="0" marL="0" marR="0" rtl="0" algn="l">
              <a:lnSpc>
                <a:spcPct val="100000"/>
              </a:lnSpc>
              <a:spcBef>
                <a:spcPts val="0"/>
              </a:spcBef>
              <a:spcAft>
                <a:spcPts val="0"/>
              </a:spcAft>
              <a:buClr>
                <a:schemeClr val="dk1"/>
              </a:buClr>
              <a:buSzPts val="800"/>
              <a:buFont typeface="Arial"/>
              <a:buChar char="•"/>
            </a:pPr>
            <a:r>
              <a:rPr b="0" i="0" lang="de" sz="1000" u="none" cap="none" strike="noStrike">
                <a:solidFill>
                  <a:srgbClr val="000000"/>
                </a:solidFill>
                <a:latin typeface="Open Sans"/>
                <a:ea typeface="Open Sans"/>
                <a:cs typeface="Open Sans"/>
                <a:sym typeface="Open Sans"/>
              </a:rPr>
              <a:t> </a:t>
            </a:r>
            <a:r>
              <a:rPr lang="de" sz="1000">
                <a:latin typeface="Open Sans"/>
                <a:ea typeface="Open Sans"/>
                <a:cs typeface="Open Sans"/>
                <a:sym typeface="Open Sans"/>
              </a:rPr>
              <a:t>Keyword-in-Context-Tabellen</a:t>
            </a:r>
            <a:endParaRPr sz="1000">
              <a:latin typeface="Open Sans"/>
              <a:ea typeface="Open Sans"/>
              <a:cs typeface="Open Sans"/>
              <a:sym typeface="Open Sans"/>
            </a:endParaRPr>
          </a:p>
          <a:p>
            <a:pPr indent="-63500" lvl="0" marL="0" marR="0" rtl="0" algn="l">
              <a:lnSpc>
                <a:spcPct val="100000"/>
              </a:lnSpc>
              <a:spcBef>
                <a:spcPts val="0"/>
              </a:spcBef>
              <a:spcAft>
                <a:spcPts val="0"/>
              </a:spcAft>
              <a:buSzPts val="1000"/>
              <a:buFont typeface="Open Sans"/>
              <a:buChar char="•"/>
            </a:pPr>
            <a:r>
              <a:rPr lang="de" sz="1000">
                <a:latin typeface="Open Sans"/>
                <a:ea typeface="Open Sans"/>
                <a:cs typeface="Open Sans"/>
                <a:sym typeface="Open Sans"/>
              </a:rPr>
              <a:t>Sprung zurück in den Text zu jeder Zeit</a:t>
            </a:r>
            <a:endParaRPr sz="1000">
              <a:latin typeface="Open Sans"/>
              <a:ea typeface="Open Sans"/>
              <a:cs typeface="Open Sans"/>
              <a:sym typeface="Open Sans"/>
            </a:endParaRPr>
          </a:p>
          <a:p>
            <a:pPr indent="-63500" lvl="0" marL="0" marR="0" rtl="0" algn="l">
              <a:lnSpc>
                <a:spcPct val="100000"/>
              </a:lnSpc>
              <a:spcBef>
                <a:spcPts val="0"/>
              </a:spcBef>
              <a:spcAft>
                <a:spcPts val="0"/>
              </a:spcAft>
              <a:buSzPts val="1000"/>
              <a:buFont typeface="Open Sans"/>
              <a:buChar char="•"/>
            </a:pPr>
            <a:r>
              <a:rPr lang="de" sz="1000">
                <a:latin typeface="Open Sans"/>
                <a:ea typeface="Open Sans"/>
                <a:cs typeface="Open Sans"/>
                <a:sym typeface="Open Sans"/>
              </a:rPr>
              <a:t>Halbautomatisches Annotieren</a:t>
            </a:r>
            <a:endParaRPr sz="1000">
              <a:latin typeface="Open Sans"/>
              <a:ea typeface="Open Sans"/>
              <a:cs typeface="Open Sans"/>
              <a:sym typeface="Open Sans"/>
            </a:endParaRPr>
          </a:p>
        </p:txBody>
      </p:sp>
      <p:sp>
        <p:nvSpPr>
          <p:cNvPr id="100" name="Google Shape;100;p14"/>
          <p:cNvSpPr txBox="1"/>
          <p:nvPr/>
        </p:nvSpPr>
        <p:spPr>
          <a:xfrm>
            <a:off x="0" y="0"/>
            <a:ext cx="6391800" cy="246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de" sz="1000">
                <a:solidFill>
                  <a:schemeClr val="lt1"/>
                </a:solidFill>
                <a:latin typeface="Open Sans"/>
                <a:ea typeface="Open Sans"/>
                <a:cs typeface="Open Sans"/>
                <a:sym typeface="Open Sans"/>
              </a:rPr>
              <a:t>forTEXT</a:t>
            </a:r>
            <a:r>
              <a:rPr b="0" i="0" lang="de" sz="1000" u="none" cap="none" strike="noStrike">
                <a:solidFill>
                  <a:schemeClr val="lt1"/>
                </a:solidFill>
                <a:latin typeface="Open Sans"/>
                <a:ea typeface="Open Sans"/>
                <a:cs typeface="Open Sans"/>
                <a:sym typeface="Open Sans"/>
              </a:rPr>
              <a:t>: </a:t>
            </a:r>
            <a:r>
              <a:rPr lang="de" sz="1000">
                <a:solidFill>
                  <a:schemeClr val="lt1"/>
                </a:solidFill>
                <a:latin typeface="Open Sans"/>
                <a:ea typeface="Open Sans"/>
                <a:cs typeface="Open Sans"/>
                <a:sym typeface="Open Sans"/>
              </a:rPr>
              <a:t>Manuelle digitale Annotation und Textanalyse</a:t>
            </a:r>
            <a:endParaRPr sz="1000"/>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5"/>
          <p:cNvSpPr txBox="1"/>
          <p:nvPr>
            <p:ph idx="1" type="subTitle"/>
          </p:nvPr>
        </p:nvSpPr>
        <p:spPr>
          <a:xfrm>
            <a:off x="0" y="376295"/>
            <a:ext cx="9144000" cy="530100"/>
          </a:xfrm>
          <a:prstGeom prst="rect">
            <a:avLst/>
          </a:prstGeom>
          <a:solidFill>
            <a:srgbClr val="A6050E"/>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SzPts val="2800"/>
              <a:buFont typeface="Arial"/>
              <a:buNone/>
            </a:pPr>
            <a:r>
              <a:rPr lang="de" sz="2000">
                <a:solidFill>
                  <a:schemeClr val="lt1"/>
                </a:solidFill>
                <a:latin typeface="Open Sans"/>
                <a:ea typeface="Open Sans"/>
                <a:cs typeface="Open Sans"/>
                <a:sym typeface="Open Sans"/>
              </a:rPr>
              <a:t>A</a:t>
            </a:r>
            <a:r>
              <a:rPr lang="de" sz="2000">
                <a:solidFill>
                  <a:schemeClr val="lt1"/>
                </a:solidFill>
                <a:latin typeface="Open Sans"/>
                <a:ea typeface="Open Sans"/>
                <a:cs typeface="Open Sans"/>
                <a:sym typeface="Open Sans"/>
              </a:rPr>
              <a:t>nnotation (Markup) als Schlüssel zum hermeneutischen Prinzip</a:t>
            </a:r>
            <a:endParaRPr sz="2000">
              <a:solidFill>
                <a:schemeClr val="lt1"/>
              </a:solidFill>
              <a:latin typeface="Open Sans"/>
              <a:ea typeface="Open Sans"/>
              <a:cs typeface="Open Sans"/>
              <a:sym typeface="Open Sans"/>
            </a:endParaRPr>
          </a:p>
        </p:txBody>
      </p:sp>
      <p:sp>
        <p:nvSpPr>
          <p:cNvPr id="106" name="Google Shape;106;p15"/>
          <p:cNvSpPr txBox="1"/>
          <p:nvPr>
            <p:ph idx="12" type="sldNum"/>
          </p:nvPr>
        </p:nvSpPr>
        <p:spPr>
          <a:xfrm>
            <a:off x="8472458" y="4663217"/>
            <a:ext cx="548700" cy="393600"/>
          </a:xfrm>
          <a:prstGeom prst="rect">
            <a:avLst/>
          </a:prstGeom>
          <a:solidFill>
            <a:schemeClr val="lt1"/>
          </a:solidFill>
          <a:ln>
            <a:noFill/>
          </a:ln>
        </p:spPr>
        <p:txBody>
          <a:bodyPr anchorCtr="0" anchor="ctr" bIns="91425" lIns="91425" spcFirstLastPara="1" rIns="91425" wrap="square" tIns="91425">
            <a:noAutofit/>
          </a:bodyPr>
          <a:lstStyle/>
          <a:p>
            <a:pPr indent="0" lvl="0" marL="0" rtl="0" algn="r">
              <a:spcBef>
                <a:spcPts val="0"/>
              </a:spcBef>
              <a:spcAft>
                <a:spcPts val="0"/>
              </a:spcAft>
              <a:buClr>
                <a:srgbClr val="000000"/>
              </a:buClr>
              <a:buSzPts val="1000"/>
              <a:buFont typeface="Arial"/>
              <a:buNone/>
            </a:pPr>
            <a:fld id="{00000000-1234-1234-1234-123412341234}" type="slidenum">
              <a:rPr lang="de"/>
              <a:t>‹#›</a:t>
            </a:fld>
            <a:endParaRPr/>
          </a:p>
        </p:txBody>
      </p:sp>
      <p:sp>
        <p:nvSpPr>
          <p:cNvPr id="107" name="Google Shape;107;p15"/>
          <p:cNvSpPr txBox="1"/>
          <p:nvPr/>
        </p:nvSpPr>
        <p:spPr>
          <a:xfrm>
            <a:off x="0" y="0"/>
            <a:ext cx="9144000" cy="376200"/>
          </a:xfrm>
          <a:prstGeom prst="rect">
            <a:avLst/>
          </a:prstGeom>
          <a:solidFill>
            <a:srgbClr val="205255"/>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rgbClr val="000000"/>
              </a:solidFill>
              <a:latin typeface="Open Sans"/>
              <a:ea typeface="Open Sans"/>
              <a:cs typeface="Open Sans"/>
              <a:sym typeface="Open Sans"/>
            </a:endParaRPr>
          </a:p>
        </p:txBody>
      </p:sp>
      <p:sp>
        <p:nvSpPr>
          <p:cNvPr id="108" name="Google Shape;108;p15"/>
          <p:cNvSpPr/>
          <p:nvPr/>
        </p:nvSpPr>
        <p:spPr>
          <a:xfrm>
            <a:off x="928255" y="1795598"/>
            <a:ext cx="7287600" cy="2523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de" sz="2800" u="none" cap="none" strike="noStrike">
                <a:solidFill>
                  <a:srgbClr val="000000"/>
                </a:solidFill>
                <a:latin typeface="Open Sans"/>
                <a:ea typeface="Open Sans"/>
                <a:cs typeface="Open Sans"/>
                <a:sym typeface="Open Sans"/>
              </a:rPr>
              <a:t>“Text markup is currently the best tool at our disposal for ensuring that the hermeneutic circle continues to turn, that our cultural tradition endures.” </a:t>
            </a:r>
            <a:endParaRPr b="0" i="0" sz="2800" u="none" cap="none" strike="noStrike">
              <a:solidFill>
                <a:srgbClr val="000000"/>
              </a:solidFill>
              <a:latin typeface="Open Sans"/>
              <a:ea typeface="Open Sans"/>
              <a:cs typeface="Open Sans"/>
              <a:sym typeface="Open Sans"/>
            </a:endParaRPr>
          </a:p>
          <a:p>
            <a:pPr indent="0" lvl="0" marL="0" marR="0" rtl="0" algn="l">
              <a:lnSpc>
                <a:spcPct val="100000"/>
              </a:lnSpc>
              <a:spcBef>
                <a:spcPts val="0"/>
              </a:spcBef>
              <a:spcAft>
                <a:spcPts val="0"/>
              </a:spcAft>
              <a:buNone/>
            </a:pPr>
            <a:r>
              <a:rPr b="1" i="0" lang="de" sz="2800" u="none" cap="none" strike="noStrike">
                <a:solidFill>
                  <a:srgbClr val="000000"/>
                </a:solidFill>
                <a:latin typeface="Open Sans"/>
                <a:ea typeface="Open Sans"/>
                <a:cs typeface="Open Sans"/>
                <a:sym typeface="Open Sans"/>
              </a:rPr>
              <a:t>						</a:t>
            </a:r>
            <a:endParaRPr/>
          </a:p>
          <a:p>
            <a:pPr indent="0" lvl="0" marL="0" marR="0" rtl="0" algn="r">
              <a:lnSpc>
                <a:spcPct val="100000"/>
              </a:lnSpc>
              <a:spcBef>
                <a:spcPts val="0"/>
              </a:spcBef>
              <a:spcAft>
                <a:spcPts val="0"/>
              </a:spcAft>
              <a:buNone/>
            </a:pPr>
            <a:r>
              <a:rPr b="0" i="0" lang="de" sz="1400" u="none" cap="none" strike="noStrike">
                <a:solidFill>
                  <a:srgbClr val="000000"/>
                </a:solidFill>
                <a:latin typeface="Open Sans"/>
                <a:ea typeface="Open Sans"/>
                <a:cs typeface="Open Sans"/>
                <a:sym typeface="Open Sans"/>
              </a:rPr>
              <a:t>Lou Burnard (2001)</a:t>
            </a:r>
            <a:endParaRPr b="0" i="0" sz="1400" u="none" cap="none" strike="noStrike">
              <a:solidFill>
                <a:srgbClr val="000000"/>
              </a:solidFill>
              <a:latin typeface="Open Sans"/>
              <a:ea typeface="Open Sans"/>
              <a:cs typeface="Open Sans"/>
              <a:sym typeface="Open Sans"/>
            </a:endParaRPr>
          </a:p>
        </p:txBody>
      </p:sp>
      <p:sp>
        <p:nvSpPr>
          <p:cNvPr id="109" name="Google Shape;109;p15"/>
          <p:cNvSpPr txBox="1"/>
          <p:nvPr/>
        </p:nvSpPr>
        <p:spPr>
          <a:xfrm>
            <a:off x="0" y="0"/>
            <a:ext cx="6391800" cy="246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de" sz="1000">
                <a:solidFill>
                  <a:schemeClr val="lt1"/>
                </a:solidFill>
                <a:latin typeface="Open Sans"/>
                <a:ea typeface="Open Sans"/>
                <a:cs typeface="Open Sans"/>
                <a:sym typeface="Open Sans"/>
              </a:rPr>
              <a:t>forTEXT</a:t>
            </a:r>
            <a:r>
              <a:rPr b="0" i="0" lang="de" sz="1000" u="none" cap="none" strike="noStrike">
                <a:solidFill>
                  <a:schemeClr val="lt1"/>
                </a:solidFill>
                <a:latin typeface="Open Sans"/>
                <a:ea typeface="Open Sans"/>
                <a:cs typeface="Open Sans"/>
                <a:sym typeface="Open Sans"/>
              </a:rPr>
              <a:t>: </a:t>
            </a:r>
            <a:r>
              <a:rPr lang="de" sz="1000">
                <a:solidFill>
                  <a:schemeClr val="lt1"/>
                </a:solidFill>
                <a:latin typeface="Open Sans"/>
                <a:ea typeface="Open Sans"/>
                <a:cs typeface="Open Sans"/>
                <a:sym typeface="Open Sans"/>
              </a:rPr>
              <a:t>Manuelle digitale Annotation und Textanalyse</a:t>
            </a:r>
            <a:endParaRPr sz="100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16"/>
          <p:cNvSpPr txBox="1"/>
          <p:nvPr>
            <p:ph idx="1" type="subTitle"/>
          </p:nvPr>
        </p:nvSpPr>
        <p:spPr>
          <a:xfrm>
            <a:off x="0" y="376295"/>
            <a:ext cx="9144000" cy="530100"/>
          </a:xfrm>
          <a:prstGeom prst="rect">
            <a:avLst/>
          </a:prstGeom>
          <a:solidFill>
            <a:srgbClr val="A6050E"/>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SzPts val="2800"/>
              <a:buFont typeface="Arial"/>
              <a:buNone/>
            </a:pPr>
            <a:r>
              <a:rPr lang="de" sz="2000">
                <a:solidFill>
                  <a:schemeClr val="lt1"/>
                </a:solidFill>
                <a:latin typeface="Open Sans"/>
                <a:ea typeface="Open Sans"/>
                <a:cs typeface="Open Sans"/>
                <a:sym typeface="Open Sans"/>
              </a:rPr>
              <a:t>Erkenntnisgewinn als zirkulärer Prozess</a:t>
            </a:r>
            <a:endParaRPr sz="2000">
              <a:solidFill>
                <a:schemeClr val="lt1"/>
              </a:solidFill>
              <a:latin typeface="Open Sans"/>
              <a:ea typeface="Open Sans"/>
              <a:cs typeface="Open Sans"/>
              <a:sym typeface="Open Sans"/>
            </a:endParaRPr>
          </a:p>
        </p:txBody>
      </p:sp>
      <p:sp>
        <p:nvSpPr>
          <p:cNvPr id="115" name="Google Shape;115;p16"/>
          <p:cNvSpPr txBox="1"/>
          <p:nvPr>
            <p:ph idx="12" type="sldNum"/>
          </p:nvPr>
        </p:nvSpPr>
        <p:spPr>
          <a:xfrm>
            <a:off x="8472458" y="4663217"/>
            <a:ext cx="548700" cy="393600"/>
          </a:xfrm>
          <a:prstGeom prst="rect">
            <a:avLst/>
          </a:prstGeom>
          <a:solidFill>
            <a:schemeClr val="lt1"/>
          </a:solidFill>
          <a:ln>
            <a:noFill/>
          </a:ln>
        </p:spPr>
        <p:txBody>
          <a:bodyPr anchorCtr="0" anchor="ctr" bIns="91425" lIns="91425" spcFirstLastPara="1" rIns="91425" wrap="square" tIns="91425">
            <a:noAutofit/>
          </a:bodyPr>
          <a:lstStyle/>
          <a:p>
            <a:pPr indent="0" lvl="0" marL="0" rtl="0" algn="r">
              <a:spcBef>
                <a:spcPts val="0"/>
              </a:spcBef>
              <a:spcAft>
                <a:spcPts val="0"/>
              </a:spcAft>
              <a:buClr>
                <a:srgbClr val="000000"/>
              </a:buClr>
              <a:buSzPts val="1000"/>
              <a:buFont typeface="Arial"/>
              <a:buNone/>
            </a:pPr>
            <a:fld id="{00000000-1234-1234-1234-123412341234}" type="slidenum">
              <a:rPr lang="de"/>
              <a:t>‹#›</a:t>
            </a:fld>
            <a:endParaRPr/>
          </a:p>
        </p:txBody>
      </p:sp>
      <p:sp>
        <p:nvSpPr>
          <p:cNvPr id="116" name="Google Shape;116;p16"/>
          <p:cNvSpPr txBox="1"/>
          <p:nvPr/>
        </p:nvSpPr>
        <p:spPr>
          <a:xfrm>
            <a:off x="0" y="0"/>
            <a:ext cx="9144000" cy="376200"/>
          </a:xfrm>
          <a:prstGeom prst="rect">
            <a:avLst/>
          </a:prstGeom>
          <a:solidFill>
            <a:srgbClr val="205255"/>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rgbClr val="000000"/>
              </a:solidFill>
              <a:latin typeface="Open Sans"/>
              <a:ea typeface="Open Sans"/>
              <a:cs typeface="Open Sans"/>
              <a:sym typeface="Open Sans"/>
            </a:endParaRPr>
          </a:p>
        </p:txBody>
      </p:sp>
      <p:sp>
        <p:nvSpPr>
          <p:cNvPr id="117" name="Google Shape;117;p16"/>
          <p:cNvSpPr/>
          <p:nvPr/>
        </p:nvSpPr>
        <p:spPr>
          <a:xfrm>
            <a:off x="1407349" y="1295125"/>
            <a:ext cx="6319200" cy="2431200"/>
          </a:xfrm>
          <a:prstGeom prst="ellipse">
            <a:avLst/>
          </a:prstGeom>
          <a:noFill/>
          <a:ln cap="flat" cmpd="sng" w="9525">
            <a:solidFill>
              <a:schemeClr val="dk1"/>
            </a:solidFill>
            <a:prstDash val="solid"/>
            <a:round/>
            <a:headEnd len="sm" w="sm" type="none"/>
            <a:tailEnd len="sm" w="sm" type="none"/>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Open Sans"/>
              <a:ea typeface="Open Sans"/>
              <a:cs typeface="Open Sans"/>
              <a:sym typeface="Open Sans"/>
            </a:endParaRPr>
          </a:p>
        </p:txBody>
      </p:sp>
      <p:sp>
        <p:nvSpPr>
          <p:cNvPr id="118" name="Google Shape;118;p16"/>
          <p:cNvSpPr txBox="1"/>
          <p:nvPr/>
        </p:nvSpPr>
        <p:spPr>
          <a:xfrm>
            <a:off x="3113150" y="1053589"/>
            <a:ext cx="2907600" cy="815700"/>
          </a:xfrm>
          <a:prstGeom prst="rect">
            <a:avLst/>
          </a:prstGeom>
          <a:solidFill>
            <a:srgbClr val="1D5255"/>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t/>
            </a:r>
            <a:endParaRPr b="1">
              <a:solidFill>
                <a:srgbClr val="FFFFFF"/>
              </a:solidFill>
              <a:latin typeface="Open Sans"/>
              <a:ea typeface="Open Sans"/>
              <a:cs typeface="Open Sans"/>
              <a:sym typeface="Open Sans"/>
            </a:endParaRPr>
          </a:p>
          <a:p>
            <a:pPr indent="0" lvl="0" marL="0" marR="0" rtl="0" algn="ctr">
              <a:lnSpc>
                <a:spcPct val="100000"/>
              </a:lnSpc>
              <a:spcBef>
                <a:spcPts val="0"/>
              </a:spcBef>
              <a:spcAft>
                <a:spcPts val="0"/>
              </a:spcAft>
              <a:buNone/>
            </a:pPr>
            <a:r>
              <a:rPr b="1" lang="de" sz="1500">
                <a:solidFill>
                  <a:srgbClr val="FFFFFF"/>
                </a:solidFill>
                <a:latin typeface="Open Sans"/>
                <a:ea typeface="Open Sans"/>
                <a:cs typeface="Open Sans"/>
                <a:sym typeface="Open Sans"/>
              </a:rPr>
              <a:t>Detail</a:t>
            </a:r>
            <a:endParaRPr sz="1500"/>
          </a:p>
        </p:txBody>
      </p:sp>
      <p:sp>
        <p:nvSpPr>
          <p:cNvPr id="119" name="Google Shape;119;p16"/>
          <p:cNvSpPr txBox="1"/>
          <p:nvPr/>
        </p:nvSpPr>
        <p:spPr>
          <a:xfrm>
            <a:off x="3118199" y="3187243"/>
            <a:ext cx="2907600" cy="815700"/>
          </a:xfrm>
          <a:prstGeom prst="rect">
            <a:avLst/>
          </a:prstGeom>
          <a:solidFill>
            <a:srgbClr val="1D5255"/>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t/>
            </a:r>
            <a:endParaRPr b="1">
              <a:solidFill>
                <a:srgbClr val="FFFFFF"/>
              </a:solidFill>
              <a:latin typeface="Open Sans"/>
              <a:ea typeface="Open Sans"/>
              <a:cs typeface="Open Sans"/>
              <a:sym typeface="Open Sans"/>
            </a:endParaRPr>
          </a:p>
          <a:p>
            <a:pPr indent="0" lvl="0" marL="0" marR="0" rtl="0" algn="ctr">
              <a:lnSpc>
                <a:spcPct val="100000"/>
              </a:lnSpc>
              <a:spcBef>
                <a:spcPts val="0"/>
              </a:spcBef>
              <a:spcAft>
                <a:spcPts val="0"/>
              </a:spcAft>
              <a:buNone/>
            </a:pPr>
            <a:r>
              <a:rPr b="1" lang="de" sz="1500">
                <a:solidFill>
                  <a:srgbClr val="FFFFFF"/>
                </a:solidFill>
                <a:latin typeface="Open Sans"/>
                <a:ea typeface="Open Sans"/>
                <a:cs typeface="Open Sans"/>
                <a:sym typeface="Open Sans"/>
              </a:rPr>
              <a:t>das Ganze</a:t>
            </a:r>
            <a:endParaRPr sz="1500"/>
          </a:p>
        </p:txBody>
      </p:sp>
      <p:sp>
        <p:nvSpPr>
          <p:cNvPr id="120" name="Google Shape;120;p16"/>
          <p:cNvSpPr txBox="1"/>
          <p:nvPr/>
        </p:nvSpPr>
        <p:spPr>
          <a:xfrm>
            <a:off x="210600" y="2102875"/>
            <a:ext cx="2907600" cy="815700"/>
          </a:xfrm>
          <a:prstGeom prst="rect">
            <a:avLst/>
          </a:prstGeom>
          <a:solidFill>
            <a:srgbClr val="1D525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lang="de" sz="1500">
                <a:solidFill>
                  <a:schemeClr val="lt1"/>
                </a:solidFill>
                <a:latin typeface="Open Sans"/>
                <a:ea typeface="Open Sans"/>
                <a:cs typeface="Open Sans"/>
                <a:sym typeface="Open Sans"/>
              </a:rPr>
              <a:t>Blick auf das Ganze führt zu Vorverständnis für ein neues</a:t>
            </a:r>
            <a:endParaRPr sz="1500"/>
          </a:p>
        </p:txBody>
      </p:sp>
      <p:sp>
        <p:nvSpPr>
          <p:cNvPr id="121" name="Google Shape;121;p16"/>
          <p:cNvSpPr txBox="1"/>
          <p:nvPr/>
        </p:nvSpPr>
        <p:spPr>
          <a:xfrm>
            <a:off x="5987050" y="2163900"/>
            <a:ext cx="2907600" cy="815700"/>
          </a:xfrm>
          <a:prstGeom prst="rect">
            <a:avLst/>
          </a:prstGeom>
          <a:solidFill>
            <a:srgbClr val="1D525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lang="de" sz="1500">
                <a:solidFill>
                  <a:srgbClr val="FFFFFF"/>
                </a:solidFill>
                <a:latin typeface="Open Sans"/>
                <a:ea typeface="Open Sans"/>
                <a:cs typeface="Open Sans"/>
                <a:sym typeface="Open Sans"/>
              </a:rPr>
              <a:t>Detailverständnis eröffnet Blick auf</a:t>
            </a:r>
            <a:endParaRPr sz="1500"/>
          </a:p>
        </p:txBody>
      </p:sp>
      <p:sp>
        <p:nvSpPr>
          <p:cNvPr id="122" name="Google Shape;122;p16"/>
          <p:cNvSpPr/>
          <p:nvPr/>
        </p:nvSpPr>
        <p:spPr>
          <a:xfrm rot="4094159">
            <a:off x="6565151" y="3175186"/>
            <a:ext cx="341438" cy="426115"/>
          </a:xfrm>
          <a:prstGeom prst="downArrow">
            <a:avLst>
              <a:gd fmla="val 50000" name="adj1"/>
              <a:gd fmla="val 50000" name="adj2"/>
            </a:avLst>
          </a:prstGeom>
          <a:solidFill>
            <a:schemeClr val="dk1"/>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Open Sans"/>
              <a:ea typeface="Open Sans"/>
              <a:cs typeface="Open Sans"/>
              <a:sym typeface="Open Sans"/>
            </a:endParaRPr>
          </a:p>
        </p:txBody>
      </p:sp>
      <p:sp>
        <p:nvSpPr>
          <p:cNvPr id="123" name="Google Shape;123;p16"/>
          <p:cNvSpPr/>
          <p:nvPr/>
        </p:nvSpPr>
        <p:spPr>
          <a:xfrm rot="6993903">
            <a:off x="2104615" y="3141691"/>
            <a:ext cx="341448" cy="425971"/>
          </a:xfrm>
          <a:prstGeom prst="downArrow">
            <a:avLst>
              <a:gd fmla="val 50000" name="adj1"/>
              <a:gd fmla="val 50000" name="adj2"/>
            </a:avLst>
          </a:prstGeom>
          <a:solidFill>
            <a:schemeClr val="dk1"/>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Open Sans"/>
              <a:ea typeface="Open Sans"/>
              <a:cs typeface="Open Sans"/>
              <a:sym typeface="Open Sans"/>
            </a:endParaRPr>
          </a:p>
        </p:txBody>
      </p:sp>
      <p:sp>
        <p:nvSpPr>
          <p:cNvPr id="124" name="Google Shape;124;p16"/>
          <p:cNvSpPr/>
          <p:nvPr/>
        </p:nvSpPr>
        <p:spPr>
          <a:xfrm rot="-6745108">
            <a:off x="2155572" y="1462421"/>
            <a:ext cx="341402" cy="426418"/>
          </a:xfrm>
          <a:prstGeom prst="downArrow">
            <a:avLst>
              <a:gd fmla="val 50000" name="adj1"/>
              <a:gd fmla="val 50000" name="adj2"/>
            </a:avLst>
          </a:prstGeom>
          <a:solidFill>
            <a:schemeClr val="dk1"/>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Open Sans"/>
              <a:ea typeface="Open Sans"/>
              <a:cs typeface="Open Sans"/>
              <a:sym typeface="Open Sans"/>
            </a:endParaRPr>
          </a:p>
        </p:txBody>
      </p:sp>
      <p:sp>
        <p:nvSpPr>
          <p:cNvPr id="125" name="Google Shape;125;p16"/>
          <p:cNvSpPr/>
          <p:nvPr/>
        </p:nvSpPr>
        <p:spPr>
          <a:xfrm rot="-3565483">
            <a:off x="6836291" y="1524513"/>
            <a:ext cx="341479" cy="426065"/>
          </a:xfrm>
          <a:prstGeom prst="downArrow">
            <a:avLst>
              <a:gd fmla="val 50000" name="adj1"/>
              <a:gd fmla="val 50000" name="adj2"/>
            </a:avLst>
          </a:prstGeom>
          <a:solidFill>
            <a:schemeClr val="dk1"/>
          </a:solidFill>
          <a:ln>
            <a:noFill/>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Open Sans"/>
              <a:ea typeface="Open Sans"/>
              <a:cs typeface="Open Sans"/>
              <a:sym typeface="Open Sans"/>
            </a:endParaRPr>
          </a:p>
        </p:txBody>
      </p:sp>
      <p:sp>
        <p:nvSpPr>
          <p:cNvPr id="126" name="Google Shape;126;p16"/>
          <p:cNvSpPr txBox="1"/>
          <p:nvPr/>
        </p:nvSpPr>
        <p:spPr>
          <a:xfrm>
            <a:off x="1119349" y="4210610"/>
            <a:ext cx="6895200" cy="8157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de" sz="1400" u="none" cap="none" strike="noStrike">
                <a:solidFill>
                  <a:srgbClr val="000000"/>
                </a:solidFill>
                <a:latin typeface="Open Sans"/>
                <a:ea typeface="Open Sans"/>
                <a:cs typeface="Open Sans"/>
                <a:sym typeface="Open Sans"/>
              </a:rPr>
              <a:t>“Das Grundgesetz alles Verstehens und Erkennens ist, aus dem Einzelnen den </a:t>
            </a:r>
            <a:r>
              <a:rPr lang="de">
                <a:latin typeface="Open Sans"/>
                <a:ea typeface="Open Sans"/>
                <a:cs typeface="Open Sans"/>
                <a:sym typeface="Open Sans"/>
              </a:rPr>
              <a:t>Geist des Ganzen zu finden, und durch das Ganze das Einzelne zu begreifen</a:t>
            </a:r>
            <a:r>
              <a:rPr b="0" i="0" lang="de" sz="1400" u="none" cap="none" strike="noStrike">
                <a:solidFill>
                  <a:srgbClr val="000000"/>
                </a:solidFill>
                <a:latin typeface="Open Sans"/>
                <a:ea typeface="Open Sans"/>
                <a:cs typeface="Open Sans"/>
                <a:sym typeface="Open Sans"/>
              </a:rPr>
              <a:t>”</a:t>
            </a:r>
            <a:endParaRPr/>
          </a:p>
          <a:p>
            <a:pPr indent="0" lvl="0" marL="0" marR="0" rtl="0" algn="r">
              <a:lnSpc>
                <a:spcPct val="100000"/>
              </a:lnSpc>
              <a:spcBef>
                <a:spcPts val="600"/>
              </a:spcBef>
              <a:spcAft>
                <a:spcPts val="0"/>
              </a:spcAft>
              <a:buNone/>
            </a:pPr>
            <a:r>
              <a:rPr b="0" i="0" lang="de" sz="1400" u="none" cap="none" strike="noStrike">
                <a:solidFill>
                  <a:srgbClr val="000000"/>
                </a:solidFill>
                <a:latin typeface="Open Sans"/>
                <a:ea typeface="Open Sans"/>
                <a:cs typeface="Open Sans"/>
                <a:sym typeface="Open Sans"/>
              </a:rPr>
              <a:t>Friedrich Ast: </a:t>
            </a:r>
            <a:r>
              <a:rPr b="0" i="1" lang="de" sz="1400" u="none" cap="none" strike="noStrike">
                <a:solidFill>
                  <a:srgbClr val="000000"/>
                </a:solidFill>
                <a:latin typeface="Open Sans"/>
                <a:ea typeface="Open Sans"/>
                <a:cs typeface="Open Sans"/>
                <a:sym typeface="Open Sans"/>
              </a:rPr>
              <a:t>Grundlinien der Grammatik, Hermeneutik und Kritik</a:t>
            </a:r>
            <a:r>
              <a:rPr b="0" i="0" lang="de" sz="1400" u="none" cap="none" strike="noStrike">
                <a:solidFill>
                  <a:srgbClr val="000000"/>
                </a:solidFill>
                <a:latin typeface="Open Sans"/>
                <a:ea typeface="Open Sans"/>
                <a:cs typeface="Open Sans"/>
                <a:sym typeface="Open Sans"/>
              </a:rPr>
              <a:t> (1808, 178)</a:t>
            </a:r>
            <a:endParaRPr b="0" i="0" sz="1400" u="none" cap="none" strike="noStrike">
              <a:solidFill>
                <a:srgbClr val="000000"/>
              </a:solidFill>
              <a:latin typeface="Open Sans"/>
              <a:ea typeface="Open Sans"/>
              <a:cs typeface="Open Sans"/>
              <a:sym typeface="Open Sans"/>
            </a:endParaRPr>
          </a:p>
        </p:txBody>
      </p:sp>
      <p:sp>
        <p:nvSpPr>
          <p:cNvPr id="127" name="Google Shape;127;p16"/>
          <p:cNvSpPr txBox="1"/>
          <p:nvPr/>
        </p:nvSpPr>
        <p:spPr>
          <a:xfrm>
            <a:off x="0" y="0"/>
            <a:ext cx="6391800" cy="246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de" sz="1000">
                <a:solidFill>
                  <a:schemeClr val="lt1"/>
                </a:solidFill>
                <a:latin typeface="Open Sans"/>
                <a:ea typeface="Open Sans"/>
                <a:cs typeface="Open Sans"/>
                <a:sym typeface="Open Sans"/>
              </a:rPr>
              <a:t>forTEXT</a:t>
            </a:r>
            <a:r>
              <a:rPr b="0" i="0" lang="de" sz="1000" u="none" cap="none" strike="noStrike">
                <a:solidFill>
                  <a:schemeClr val="lt1"/>
                </a:solidFill>
                <a:latin typeface="Open Sans"/>
                <a:ea typeface="Open Sans"/>
                <a:cs typeface="Open Sans"/>
                <a:sym typeface="Open Sans"/>
              </a:rPr>
              <a:t>: </a:t>
            </a:r>
            <a:r>
              <a:rPr lang="de" sz="1000">
                <a:solidFill>
                  <a:schemeClr val="lt1"/>
                </a:solidFill>
                <a:latin typeface="Open Sans"/>
                <a:ea typeface="Open Sans"/>
                <a:cs typeface="Open Sans"/>
                <a:sym typeface="Open Sans"/>
              </a:rPr>
              <a:t>Manuelle digitale Annotation und Textanalyse</a:t>
            </a:r>
            <a:endParaRPr sz="100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17"/>
          <p:cNvSpPr txBox="1"/>
          <p:nvPr>
            <p:ph idx="1" type="subTitle"/>
          </p:nvPr>
        </p:nvSpPr>
        <p:spPr>
          <a:xfrm>
            <a:off x="0" y="376295"/>
            <a:ext cx="9144000" cy="530100"/>
          </a:xfrm>
          <a:prstGeom prst="rect">
            <a:avLst/>
          </a:prstGeom>
          <a:solidFill>
            <a:srgbClr val="A6050E"/>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SzPts val="2800"/>
              <a:buFont typeface="Arial"/>
              <a:buNone/>
            </a:pPr>
            <a:r>
              <a:rPr lang="de" sz="2000">
                <a:solidFill>
                  <a:schemeClr val="lt1"/>
                </a:solidFill>
                <a:latin typeface="Open Sans"/>
                <a:ea typeface="Open Sans"/>
                <a:cs typeface="Open Sans"/>
                <a:sym typeface="Open Sans"/>
              </a:rPr>
              <a:t>L</a:t>
            </a:r>
            <a:r>
              <a:rPr lang="de" sz="2000">
                <a:solidFill>
                  <a:schemeClr val="lt1"/>
                </a:solidFill>
                <a:latin typeface="Open Sans"/>
                <a:ea typeface="Open Sans"/>
                <a:cs typeface="Open Sans"/>
                <a:sym typeface="Open Sans"/>
              </a:rPr>
              <a:t>inguistische und literaturwissenschaftliche Annotation</a:t>
            </a:r>
            <a:endParaRPr sz="2000">
              <a:solidFill>
                <a:schemeClr val="lt1"/>
              </a:solidFill>
              <a:latin typeface="Open Sans"/>
              <a:ea typeface="Open Sans"/>
              <a:cs typeface="Open Sans"/>
              <a:sym typeface="Open Sans"/>
            </a:endParaRPr>
          </a:p>
        </p:txBody>
      </p:sp>
      <p:sp>
        <p:nvSpPr>
          <p:cNvPr id="133" name="Google Shape;133;p17"/>
          <p:cNvSpPr txBox="1"/>
          <p:nvPr>
            <p:ph idx="12" type="sldNum"/>
          </p:nvPr>
        </p:nvSpPr>
        <p:spPr>
          <a:xfrm>
            <a:off x="8472458" y="4663217"/>
            <a:ext cx="548700" cy="393600"/>
          </a:xfrm>
          <a:prstGeom prst="rect">
            <a:avLst/>
          </a:prstGeom>
          <a:solidFill>
            <a:schemeClr val="lt1"/>
          </a:solidFill>
          <a:ln>
            <a:noFill/>
          </a:ln>
        </p:spPr>
        <p:txBody>
          <a:bodyPr anchorCtr="0" anchor="ctr" bIns="91425" lIns="91425" spcFirstLastPara="1" rIns="91425" wrap="square" tIns="91425">
            <a:noAutofit/>
          </a:bodyPr>
          <a:lstStyle/>
          <a:p>
            <a:pPr indent="0" lvl="0" marL="0" rtl="0" algn="r">
              <a:spcBef>
                <a:spcPts val="0"/>
              </a:spcBef>
              <a:spcAft>
                <a:spcPts val="0"/>
              </a:spcAft>
              <a:buClr>
                <a:srgbClr val="000000"/>
              </a:buClr>
              <a:buSzPts val="1000"/>
              <a:buFont typeface="Arial"/>
              <a:buNone/>
            </a:pPr>
            <a:fld id="{00000000-1234-1234-1234-123412341234}" type="slidenum">
              <a:rPr lang="de"/>
              <a:t>‹#›</a:t>
            </a:fld>
            <a:endParaRPr/>
          </a:p>
        </p:txBody>
      </p:sp>
      <p:sp>
        <p:nvSpPr>
          <p:cNvPr id="134" name="Google Shape;134;p17"/>
          <p:cNvSpPr txBox="1"/>
          <p:nvPr/>
        </p:nvSpPr>
        <p:spPr>
          <a:xfrm>
            <a:off x="0" y="0"/>
            <a:ext cx="9144000" cy="376200"/>
          </a:xfrm>
          <a:prstGeom prst="rect">
            <a:avLst/>
          </a:prstGeom>
          <a:solidFill>
            <a:srgbClr val="205255"/>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rgbClr val="000000"/>
              </a:solidFill>
              <a:latin typeface="Open Sans"/>
              <a:ea typeface="Open Sans"/>
              <a:cs typeface="Open Sans"/>
              <a:sym typeface="Open Sans"/>
            </a:endParaRPr>
          </a:p>
        </p:txBody>
      </p:sp>
      <p:sp>
        <p:nvSpPr>
          <p:cNvPr id="135" name="Google Shape;135;p17"/>
          <p:cNvSpPr/>
          <p:nvPr/>
        </p:nvSpPr>
        <p:spPr>
          <a:xfrm>
            <a:off x="1364074" y="2094697"/>
            <a:ext cx="6284100" cy="307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Open Sans"/>
              <a:ea typeface="Open Sans"/>
              <a:cs typeface="Open Sans"/>
              <a:sym typeface="Open Sans"/>
            </a:endParaRPr>
          </a:p>
        </p:txBody>
      </p:sp>
      <p:sp>
        <p:nvSpPr>
          <p:cNvPr id="136" name="Google Shape;136;p17"/>
          <p:cNvSpPr txBox="1"/>
          <p:nvPr/>
        </p:nvSpPr>
        <p:spPr>
          <a:xfrm>
            <a:off x="551275" y="1496650"/>
            <a:ext cx="3385800" cy="25029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None/>
            </a:pPr>
            <a:r>
              <a:rPr b="1" i="0" lang="de" sz="1800" u="none" cap="none" strike="noStrike">
                <a:solidFill>
                  <a:schemeClr val="dk1"/>
                </a:solidFill>
                <a:latin typeface="Open Sans"/>
                <a:ea typeface="Open Sans"/>
                <a:cs typeface="Open Sans"/>
                <a:sym typeface="Open Sans"/>
              </a:rPr>
              <a:t>Digitale Linguisti</a:t>
            </a:r>
            <a:r>
              <a:rPr b="1" lang="de" sz="1800">
                <a:solidFill>
                  <a:schemeClr val="dk1"/>
                </a:solidFill>
                <a:latin typeface="Open Sans"/>
                <a:ea typeface="Open Sans"/>
                <a:cs typeface="Open Sans"/>
                <a:sym typeface="Open Sans"/>
              </a:rPr>
              <a:t>k</a:t>
            </a:r>
            <a:endParaRPr sz="1800"/>
          </a:p>
          <a:p>
            <a:pPr indent="-342900" lvl="0" marL="342900" marR="0" rtl="0" algn="l">
              <a:lnSpc>
                <a:spcPct val="90000"/>
              </a:lnSpc>
              <a:spcBef>
                <a:spcPts val="1800"/>
              </a:spcBef>
              <a:spcAft>
                <a:spcPts val="0"/>
              </a:spcAft>
              <a:buClr>
                <a:srgbClr val="205255"/>
              </a:buClr>
              <a:buSzPts val="1700"/>
              <a:buFont typeface="Arial"/>
              <a:buChar char="•"/>
            </a:pPr>
            <a:r>
              <a:rPr lang="de" sz="1700">
                <a:solidFill>
                  <a:schemeClr val="dk1"/>
                </a:solidFill>
                <a:latin typeface="Open Sans"/>
                <a:ea typeface="Open Sans"/>
                <a:cs typeface="Open Sans"/>
                <a:sym typeface="Open Sans"/>
              </a:rPr>
              <a:t>G</a:t>
            </a:r>
            <a:r>
              <a:rPr b="0" i="0" lang="de" sz="1700" u="none" cap="none" strike="noStrike">
                <a:solidFill>
                  <a:schemeClr val="dk1"/>
                </a:solidFill>
                <a:latin typeface="Open Sans"/>
                <a:ea typeface="Open Sans"/>
                <a:cs typeface="Open Sans"/>
                <a:sym typeface="Open Sans"/>
              </a:rPr>
              <a:t>old</a:t>
            </a:r>
            <a:r>
              <a:rPr lang="de" sz="1700">
                <a:solidFill>
                  <a:schemeClr val="dk1"/>
                </a:solidFill>
                <a:latin typeface="Open Sans"/>
                <a:ea typeface="Open Sans"/>
                <a:cs typeface="Open Sans"/>
                <a:sym typeface="Open Sans"/>
              </a:rPr>
              <a:t>-S</a:t>
            </a:r>
            <a:r>
              <a:rPr b="0" i="0" lang="de" sz="1700" u="none" cap="none" strike="noStrike">
                <a:solidFill>
                  <a:schemeClr val="dk1"/>
                </a:solidFill>
                <a:latin typeface="Open Sans"/>
                <a:ea typeface="Open Sans"/>
                <a:cs typeface="Open Sans"/>
                <a:sym typeface="Open Sans"/>
              </a:rPr>
              <a:t>tandard </a:t>
            </a:r>
            <a:endParaRPr/>
          </a:p>
          <a:p>
            <a:pPr indent="-342900" lvl="0" marL="342900" marR="0" rtl="0" algn="l">
              <a:lnSpc>
                <a:spcPct val="90000"/>
              </a:lnSpc>
              <a:spcBef>
                <a:spcPts val="1800"/>
              </a:spcBef>
              <a:spcAft>
                <a:spcPts val="0"/>
              </a:spcAft>
              <a:buClr>
                <a:srgbClr val="205255"/>
              </a:buClr>
              <a:buSzPts val="1700"/>
              <a:buFont typeface="Arial"/>
              <a:buChar char="•"/>
            </a:pPr>
            <a:r>
              <a:rPr b="0" i="0" lang="de" sz="1700" u="none" cap="none" strike="noStrike">
                <a:solidFill>
                  <a:schemeClr val="dk1"/>
                </a:solidFill>
                <a:latin typeface="Open Sans"/>
                <a:ea typeface="Open Sans"/>
                <a:cs typeface="Open Sans"/>
                <a:sym typeface="Open Sans"/>
              </a:rPr>
              <a:t>Interannotator</a:t>
            </a:r>
            <a:r>
              <a:rPr lang="de" sz="1700">
                <a:solidFill>
                  <a:schemeClr val="dk1"/>
                </a:solidFill>
                <a:latin typeface="Open Sans"/>
                <a:ea typeface="Open Sans"/>
                <a:cs typeface="Open Sans"/>
                <a:sym typeface="Open Sans"/>
              </a:rPr>
              <a:t>-A</a:t>
            </a:r>
            <a:r>
              <a:rPr b="0" i="0" lang="de" sz="1700" u="none" cap="none" strike="noStrike">
                <a:solidFill>
                  <a:schemeClr val="dk1"/>
                </a:solidFill>
                <a:latin typeface="Open Sans"/>
                <a:ea typeface="Open Sans"/>
                <a:cs typeface="Open Sans"/>
                <a:sym typeface="Open Sans"/>
              </a:rPr>
              <a:t>greement</a:t>
            </a:r>
            <a:endParaRPr/>
          </a:p>
          <a:p>
            <a:pPr indent="-342900" lvl="0" marL="342900" marR="0" rtl="0" algn="l">
              <a:lnSpc>
                <a:spcPct val="90000"/>
              </a:lnSpc>
              <a:spcBef>
                <a:spcPts val="1800"/>
              </a:spcBef>
              <a:spcAft>
                <a:spcPts val="0"/>
              </a:spcAft>
              <a:buClr>
                <a:srgbClr val="205255"/>
              </a:buClr>
              <a:buSzPts val="1700"/>
              <a:buFont typeface="Arial"/>
              <a:buChar char="•"/>
            </a:pPr>
            <a:r>
              <a:rPr lang="de" sz="1700">
                <a:solidFill>
                  <a:schemeClr val="dk1"/>
                </a:solidFill>
                <a:latin typeface="Open Sans"/>
                <a:ea typeface="Open Sans"/>
                <a:cs typeface="Open Sans"/>
                <a:sym typeface="Open Sans"/>
              </a:rPr>
              <a:t>G</a:t>
            </a:r>
            <a:r>
              <a:rPr b="0" i="0" lang="de" sz="1700" u="none" cap="none" strike="noStrike">
                <a:solidFill>
                  <a:schemeClr val="dk1"/>
                </a:solidFill>
                <a:latin typeface="Open Sans"/>
                <a:ea typeface="Open Sans"/>
                <a:cs typeface="Open Sans"/>
                <a:sym typeface="Open Sans"/>
              </a:rPr>
              <a:t>round </a:t>
            </a:r>
            <a:r>
              <a:rPr lang="de" sz="1700">
                <a:solidFill>
                  <a:schemeClr val="dk1"/>
                </a:solidFill>
                <a:latin typeface="Open Sans"/>
                <a:ea typeface="Open Sans"/>
                <a:cs typeface="Open Sans"/>
                <a:sym typeface="Open Sans"/>
              </a:rPr>
              <a:t>T</a:t>
            </a:r>
            <a:r>
              <a:rPr b="0" i="0" lang="de" sz="1700" u="none" cap="none" strike="noStrike">
                <a:solidFill>
                  <a:schemeClr val="dk1"/>
                </a:solidFill>
                <a:latin typeface="Open Sans"/>
                <a:ea typeface="Open Sans"/>
                <a:cs typeface="Open Sans"/>
                <a:sym typeface="Open Sans"/>
              </a:rPr>
              <a:t>ruth</a:t>
            </a:r>
            <a:endParaRPr/>
          </a:p>
          <a:p>
            <a:pPr indent="-342900" lvl="0" marL="342900" marR="0" rtl="0" algn="l">
              <a:lnSpc>
                <a:spcPct val="90000"/>
              </a:lnSpc>
              <a:spcBef>
                <a:spcPts val="1800"/>
              </a:spcBef>
              <a:spcAft>
                <a:spcPts val="0"/>
              </a:spcAft>
              <a:buClr>
                <a:srgbClr val="205255"/>
              </a:buClr>
              <a:buSzPts val="1700"/>
              <a:buFont typeface="Arial"/>
              <a:buChar char="•"/>
            </a:pPr>
            <a:r>
              <a:rPr lang="de" sz="1700">
                <a:solidFill>
                  <a:schemeClr val="dk1"/>
                </a:solidFill>
                <a:latin typeface="Open Sans"/>
                <a:ea typeface="Open Sans"/>
                <a:cs typeface="Open Sans"/>
                <a:sym typeface="Open Sans"/>
              </a:rPr>
              <a:t>richtig</a:t>
            </a:r>
            <a:r>
              <a:rPr b="0" i="0" lang="de" sz="1700" u="none" cap="none" strike="noStrike">
                <a:solidFill>
                  <a:schemeClr val="dk1"/>
                </a:solidFill>
                <a:latin typeface="Open Sans"/>
                <a:ea typeface="Open Sans"/>
                <a:cs typeface="Open Sans"/>
                <a:sym typeface="Open Sans"/>
              </a:rPr>
              <a:t>/</a:t>
            </a:r>
            <a:r>
              <a:rPr lang="de" sz="1700">
                <a:solidFill>
                  <a:schemeClr val="dk1"/>
                </a:solidFill>
                <a:latin typeface="Open Sans"/>
                <a:ea typeface="Open Sans"/>
                <a:cs typeface="Open Sans"/>
                <a:sym typeface="Open Sans"/>
              </a:rPr>
              <a:t>falsch</a:t>
            </a:r>
            <a:endParaRPr/>
          </a:p>
        </p:txBody>
      </p:sp>
      <p:sp>
        <p:nvSpPr>
          <p:cNvPr id="137" name="Google Shape;137;p17"/>
          <p:cNvSpPr txBox="1"/>
          <p:nvPr/>
        </p:nvSpPr>
        <p:spPr>
          <a:xfrm>
            <a:off x="4572000" y="1496650"/>
            <a:ext cx="4111800" cy="25029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80000"/>
              </a:lnSpc>
              <a:spcBef>
                <a:spcPts val="0"/>
              </a:spcBef>
              <a:spcAft>
                <a:spcPts val="0"/>
              </a:spcAft>
              <a:buNone/>
            </a:pPr>
            <a:r>
              <a:rPr b="1" i="0" lang="de" sz="1850" u="none" cap="none" strike="noStrike">
                <a:solidFill>
                  <a:schemeClr val="dk1"/>
                </a:solidFill>
                <a:latin typeface="Open Sans"/>
                <a:ea typeface="Open Sans"/>
                <a:cs typeface="Open Sans"/>
                <a:sym typeface="Open Sans"/>
              </a:rPr>
              <a:t>Digitale Litera</a:t>
            </a:r>
            <a:r>
              <a:rPr b="1" lang="de" sz="1850">
                <a:solidFill>
                  <a:schemeClr val="dk1"/>
                </a:solidFill>
                <a:latin typeface="Open Sans"/>
                <a:ea typeface="Open Sans"/>
                <a:cs typeface="Open Sans"/>
                <a:sym typeface="Open Sans"/>
              </a:rPr>
              <a:t>turwissenschaft</a:t>
            </a:r>
            <a:endParaRPr b="1" i="0" sz="1850" u="none" cap="none" strike="noStrike">
              <a:solidFill>
                <a:schemeClr val="dk1"/>
              </a:solidFill>
              <a:latin typeface="Open Sans"/>
              <a:ea typeface="Open Sans"/>
              <a:cs typeface="Open Sans"/>
              <a:sym typeface="Open Sans"/>
            </a:endParaRPr>
          </a:p>
          <a:p>
            <a:pPr indent="-342900" lvl="0" marL="342900" marR="0" rtl="0" algn="l">
              <a:lnSpc>
                <a:spcPct val="80000"/>
              </a:lnSpc>
              <a:spcBef>
                <a:spcPts val="1800"/>
              </a:spcBef>
              <a:spcAft>
                <a:spcPts val="0"/>
              </a:spcAft>
              <a:buClr>
                <a:srgbClr val="205255"/>
              </a:buClr>
              <a:buSzPts val="1850"/>
              <a:buFont typeface="Arial"/>
              <a:buChar char="•"/>
            </a:pPr>
            <a:r>
              <a:rPr lang="de" sz="1850">
                <a:solidFill>
                  <a:schemeClr val="dk1"/>
                </a:solidFill>
                <a:latin typeface="Open Sans"/>
                <a:ea typeface="Open Sans"/>
                <a:cs typeface="Open Sans"/>
                <a:sym typeface="Open Sans"/>
              </a:rPr>
              <a:t>Ambiguität</a:t>
            </a:r>
            <a:endParaRPr b="0" i="0" sz="1850" u="none" cap="none" strike="noStrike">
              <a:solidFill>
                <a:schemeClr val="dk1"/>
              </a:solidFill>
              <a:latin typeface="Open Sans"/>
              <a:ea typeface="Open Sans"/>
              <a:cs typeface="Open Sans"/>
              <a:sym typeface="Open Sans"/>
            </a:endParaRPr>
          </a:p>
          <a:p>
            <a:pPr indent="-342900" lvl="0" marL="342900" marR="0" rtl="0" algn="l">
              <a:lnSpc>
                <a:spcPct val="80000"/>
              </a:lnSpc>
              <a:spcBef>
                <a:spcPts val="1800"/>
              </a:spcBef>
              <a:spcAft>
                <a:spcPts val="0"/>
              </a:spcAft>
              <a:buClr>
                <a:srgbClr val="205255"/>
              </a:buClr>
              <a:buSzPts val="1850"/>
              <a:buFont typeface="Arial"/>
              <a:buChar char="•"/>
            </a:pPr>
            <a:r>
              <a:rPr lang="de" sz="1850">
                <a:solidFill>
                  <a:schemeClr val="dk1"/>
                </a:solidFill>
                <a:latin typeface="Open Sans"/>
                <a:ea typeface="Open Sans"/>
                <a:cs typeface="Open Sans"/>
                <a:sym typeface="Open Sans"/>
              </a:rPr>
              <a:t>legitime Widersprüche</a:t>
            </a:r>
            <a:endParaRPr b="0" i="0" sz="1850" u="none" cap="none" strike="noStrike">
              <a:solidFill>
                <a:schemeClr val="dk1"/>
              </a:solidFill>
              <a:latin typeface="Open Sans"/>
              <a:ea typeface="Open Sans"/>
              <a:cs typeface="Open Sans"/>
              <a:sym typeface="Open Sans"/>
            </a:endParaRPr>
          </a:p>
          <a:p>
            <a:pPr indent="-342900" lvl="0" marL="342900" marR="0" rtl="0" algn="l">
              <a:lnSpc>
                <a:spcPct val="80000"/>
              </a:lnSpc>
              <a:spcBef>
                <a:spcPts val="1800"/>
              </a:spcBef>
              <a:spcAft>
                <a:spcPts val="0"/>
              </a:spcAft>
              <a:buClr>
                <a:srgbClr val="205255"/>
              </a:buClr>
              <a:buSzPts val="1850"/>
              <a:buFont typeface="Arial"/>
              <a:buChar char="•"/>
            </a:pPr>
            <a:r>
              <a:rPr lang="de" sz="1850">
                <a:solidFill>
                  <a:schemeClr val="dk1"/>
                </a:solidFill>
                <a:latin typeface="Open Sans"/>
                <a:ea typeface="Open Sans"/>
                <a:cs typeface="Open Sans"/>
                <a:sym typeface="Open Sans"/>
              </a:rPr>
              <a:t>Mehrdeutigkeit</a:t>
            </a:r>
            <a:endParaRPr b="0" i="0" sz="1850" u="none" cap="none" strike="noStrike">
              <a:solidFill>
                <a:schemeClr val="dk1"/>
              </a:solidFill>
              <a:latin typeface="Open Sans"/>
              <a:ea typeface="Open Sans"/>
              <a:cs typeface="Open Sans"/>
              <a:sym typeface="Open Sans"/>
            </a:endParaRPr>
          </a:p>
          <a:p>
            <a:pPr indent="-342900" lvl="0" marL="342900" marR="0" rtl="0" algn="l">
              <a:lnSpc>
                <a:spcPct val="80000"/>
              </a:lnSpc>
              <a:spcBef>
                <a:spcPts val="1800"/>
              </a:spcBef>
              <a:spcAft>
                <a:spcPts val="0"/>
              </a:spcAft>
              <a:buClr>
                <a:srgbClr val="205255"/>
              </a:buClr>
              <a:buSzPts val="1850"/>
              <a:buFont typeface="Arial"/>
              <a:buChar char="•"/>
            </a:pPr>
            <a:r>
              <a:rPr lang="de" sz="1850">
                <a:solidFill>
                  <a:schemeClr val="dk1"/>
                </a:solidFill>
                <a:latin typeface="Open Sans"/>
                <a:ea typeface="Open Sans"/>
                <a:cs typeface="Open Sans"/>
                <a:sym typeface="Open Sans"/>
              </a:rPr>
              <a:t>Plausibilität</a:t>
            </a:r>
            <a:endParaRPr b="0" i="0" sz="1850" u="none" cap="none" strike="noStrike">
              <a:solidFill>
                <a:schemeClr val="dk1"/>
              </a:solidFill>
              <a:latin typeface="Open Sans"/>
              <a:ea typeface="Open Sans"/>
              <a:cs typeface="Open Sans"/>
              <a:sym typeface="Open Sans"/>
            </a:endParaRPr>
          </a:p>
        </p:txBody>
      </p:sp>
      <p:sp>
        <p:nvSpPr>
          <p:cNvPr id="138" name="Google Shape;138;p17"/>
          <p:cNvSpPr txBox="1"/>
          <p:nvPr/>
        </p:nvSpPr>
        <p:spPr>
          <a:xfrm>
            <a:off x="0" y="0"/>
            <a:ext cx="6391800" cy="246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de" sz="1000">
                <a:solidFill>
                  <a:schemeClr val="lt1"/>
                </a:solidFill>
                <a:latin typeface="Open Sans"/>
                <a:ea typeface="Open Sans"/>
                <a:cs typeface="Open Sans"/>
                <a:sym typeface="Open Sans"/>
              </a:rPr>
              <a:t>forTEXT</a:t>
            </a:r>
            <a:r>
              <a:rPr b="0" i="0" lang="de" sz="1000" u="none" cap="none" strike="noStrike">
                <a:solidFill>
                  <a:schemeClr val="lt1"/>
                </a:solidFill>
                <a:latin typeface="Open Sans"/>
                <a:ea typeface="Open Sans"/>
                <a:cs typeface="Open Sans"/>
                <a:sym typeface="Open Sans"/>
              </a:rPr>
              <a:t>: </a:t>
            </a:r>
            <a:r>
              <a:rPr lang="de" sz="1000">
                <a:solidFill>
                  <a:schemeClr val="lt1"/>
                </a:solidFill>
                <a:latin typeface="Open Sans"/>
                <a:ea typeface="Open Sans"/>
                <a:cs typeface="Open Sans"/>
                <a:sym typeface="Open Sans"/>
              </a:rPr>
              <a:t>Manuelle digitale Annotation und Textanalyse</a:t>
            </a:r>
            <a:endParaRPr sz="100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18"/>
          <p:cNvSpPr txBox="1"/>
          <p:nvPr>
            <p:ph idx="1" type="subTitle"/>
          </p:nvPr>
        </p:nvSpPr>
        <p:spPr>
          <a:xfrm>
            <a:off x="0" y="376295"/>
            <a:ext cx="9144000" cy="530100"/>
          </a:xfrm>
          <a:prstGeom prst="rect">
            <a:avLst/>
          </a:prstGeom>
          <a:solidFill>
            <a:srgbClr val="A6050E"/>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SzPts val="2800"/>
              <a:buFont typeface="Arial"/>
              <a:buNone/>
            </a:pPr>
            <a:r>
              <a:rPr lang="de" sz="2000">
                <a:solidFill>
                  <a:schemeClr val="lt1"/>
                </a:solidFill>
                <a:latin typeface="Open Sans"/>
                <a:ea typeface="Open Sans"/>
                <a:cs typeface="Open Sans"/>
                <a:sym typeface="Open Sans"/>
              </a:rPr>
              <a:t>Support auf </a:t>
            </a:r>
            <a:r>
              <a:rPr lang="de" sz="2000">
                <a:solidFill>
                  <a:schemeClr val="lt1"/>
                </a:solidFill>
                <a:latin typeface="Open Sans"/>
                <a:ea typeface="Open Sans"/>
                <a:cs typeface="Open Sans"/>
                <a:sym typeface="Open Sans"/>
              </a:rPr>
              <a:t>Website &amp; Social Media</a:t>
            </a:r>
            <a:endParaRPr sz="2000">
              <a:solidFill>
                <a:schemeClr val="lt1"/>
              </a:solidFill>
              <a:latin typeface="Open Sans"/>
              <a:ea typeface="Open Sans"/>
              <a:cs typeface="Open Sans"/>
              <a:sym typeface="Open Sans"/>
            </a:endParaRPr>
          </a:p>
        </p:txBody>
      </p:sp>
      <p:sp>
        <p:nvSpPr>
          <p:cNvPr id="144" name="Google Shape;144;p18"/>
          <p:cNvSpPr txBox="1"/>
          <p:nvPr>
            <p:ph idx="12" type="sldNum"/>
          </p:nvPr>
        </p:nvSpPr>
        <p:spPr>
          <a:xfrm>
            <a:off x="8472458" y="4663217"/>
            <a:ext cx="548700" cy="393600"/>
          </a:xfrm>
          <a:prstGeom prst="rect">
            <a:avLst/>
          </a:prstGeom>
          <a:solidFill>
            <a:schemeClr val="lt1"/>
          </a:solidFill>
          <a:ln>
            <a:noFill/>
          </a:ln>
        </p:spPr>
        <p:txBody>
          <a:bodyPr anchorCtr="0" anchor="ctr" bIns="91425" lIns="91425" spcFirstLastPara="1" rIns="91425" wrap="square" tIns="91425">
            <a:noAutofit/>
          </a:bodyPr>
          <a:lstStyle/>
          <a:p>
            <a:pPr indent="0" lvl="0" marL="0" rtl="0" algn="r">
              <a:spcBef>
                <a:spcPts val="0"/>
              </a:spcBef>
              <a:spcAft>
                <a:spcPts val="0"/>
              </a:spcAft>
              <a:buClr>
                <a:srgbClr val="000000"/>
              </a:buClr>
              <a:buSzPts val="1000"/>
              <a:buFont typeface="Arial"/>
              <a:buNone/>
            </a:pPr>
            <a:fld id="{00000000-1234-1234-1234-123412341234}" type="slidenum">
              <a:rPr lang="de"/>
              <a:t>‹#›</a:t>
            </a:fld>
            <a:endParaRPr/>
          </a:p>
        </p:txBody>
      </p:sp>
      <p:sp>
        <p:nvSpPr>
          <p:cNvPr id="145" name="Google Shape;145;p18"/>
          <p:cNvSpPr txBox="1"/>
          <p:nvPr/>
        </p:nvSpPr>
        <p:spPr>
          <a:xfrm>
            <a:off x="0" y="0"/>
            <a:ext cx="9144000" cy="376200"/>
          </a:xfrm>
          <a:prstGeom prst="rect">
            <a:avLst/>
          </a:prstGeom>
          <a:solidFill>
            <a:srgbClr val="205255"/>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rgbClr val="000000"/>
              </a:solidFill>
              <a:latin typeface="Open Sans"/>
              <a:ea typeface="Open Sans"/>
              <a:cs typeface="Open Sans"/>
              <a:sym typeface="Open Sans"/>
            </a:endParaRPr>
          </a:p>
        </p:txBody>
      </p:sp>
      <p:sp>
        <p:nvSpPr>
          <p:cNvPr id="146" name="Google Shape;146;p18"/>
          <p:cNvSpPr txBox="1"/>
          <p:nvPr/>
        </p:nvSpPr>
        <p:spPr>
          <a:xfrm>
            <a:off x="238548" y="1204374"/>
            <a:ext cx="4333500" cy="34164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15000"/>
              </a:lnSpc>
              <a:spcBef>
                <a:spcPts val="0"/>
              </a:spcBef>
              <a:spcAft>
                <a:spcPts val="0"/>
              </a:spcAft>
              <a:buClr>
                <a:schemeClr val="lt1"/>
              </a:buClr>
              <a:buSzPts val="1800"/>
              <a:buFont typeface="Arial"/>
              <a:buNone/>
            </a:pPr>
            <a:r>
              <a:t/>
            </a:r>
            <a:endParaRPr b="0" i="0" sz="1800" u="none" cap="none" strike="noStrike">
              <a:solidFill>
                <a:srgbClr val="000000"/>
              </a:solidFill>
              <a:latin typeface="Open Sans"/>
              <a:ea typeface="Open Sans"/>
              <a:cs typeface="Open Sans"/>
              <a:sym typeface="Open Sans"/>
            </a:endParaRPr>
          </a:p>
          <a:p>
            <a:pPr indent="-342900" lvl="0" marL="457200" marR="0" rtl="0" algn="l">
              <a:lnSpc>
                <a:spcPct val="115000"/>
              </a:lnSpc>
              <a:spcBef>
                <a:spcPts val="0"/>
              </a:spcBef>
              <a:spcAft>
                <a:spcPts val="0"/>
              </a:spcAft>
              <a:buClr>
                <a:schemeClr val="lt1"/>
              </a:buClr>
              <a:buSzPts val="1800"/>
              <a:buFont typeface="Arial"/>
              <a:buChar char="●"/>
            </a:pPr>
            <a:r>
              <a:rPr b="1" i="0" lang="de" sz="1800" u="none" cap="none" strike="noStrike">
                <a:solidFill>
                  <a:srgbClr val="000000"/>
                </a:solidFill>
                <a:latin typeface="Open Sans"/>
                <a:ea typeface="Open Sans"/>
                <a:cs typeface="Open Sans"/>
                <a:sym typeface="Open Sans"/>
              </a:rPr>
              <a:t>forTEXT</a:t>
            </a:r>
            <a:r>
              <a:rPr b="0" i="0" lang="de" sz="1800" u="none" cap="none" strike="noStrike">
                <a:solidFill>
                  <a:srgbClr val="000000"/>
                </a:solidFill>
                <a:latin typeface="Open Sans"/>
                <a:ea typeface="Open Sans"/>
                <a:cs typeface="Open Sans"/>
                <a:sym typeface="Open Sans"/>
              </a:rPr>
              <a:t>: </a:t>
            </a:r>
            <a:r>
              <a:rPr b="0" i="0" lang="de" sz="1800" u="sng" cap="none" strike="noStrike">
                <a:solidFill>
                  <a:srgbClr val="800000"/>
                </a:solidFill>
                <a:latin typeface="Open Sans"/>
                <a:ea typeface="Open Sans"/>
                <a:cs typeface="Open Sans"/>
                <a:sym typeface="Open Sans"/>
                <a:hlinkClick r:id="rId3"/>
              </a:rPr>
              <a:t>https</a:t>
            </a:r>
            <a:r>
              <a:rPr b="0" i="0" lang="de" sz="1800" u="sng" cap="none" strike="noStrike">
                <a:solidFill>
                  <a:srgbClr val="800000"/>
                </a:solidFill>
                <a:latin typeface="Open Sans"/>
                <a:ea typeface="Open Sans"/>
                <a:cs typeface="Open Sans"/>
                <a:sym typeface="Open Sans"/>
                <a:hlinkClick r:id="rId4"/>
              </a:rPr>
              <a:t>://</a:t>
            </a:r>
            <a:r>
              <a:rPr b="0" i="0" lang="de" sz="1800" u="sng" cap="none" strike="noStrike">
                <a:solidFill>
                  <a:srgbClr val="800000"/>
                </a:solidFill>
                <a:latin typeface="Open Sans"/>
                <a:ea typeface="Open Sans"/>
                <a:cs typeface="Open Sans"/>
                <a:sym typeface="Open Sans"/>
                <a:hlinkClick r:id="rId5"/>
              </a:rPr>
              <a:t>fortext.net</a:t>
            </a:r>
            <a:endParaRPr b="0" i="0" sz="1800" u="none" cap="none" strike="noStrike">
              <a:solidFill>
                <a:srgbClr val="800000"/>
              </a:solidFill>
              <a:latin typeface="Open Sans"/>
              <a:ea typeface="Open Sans"/>
              <a:cs typeface="Open Sans"/>
              <a:sym typeface="Open Sans"/>
            </a:endParaRPr>
          </a:p>
          <a:p>
            <a:pPr indent="-342900" lvl="0" marL="457200" marR="0" rtl="0" algn="l">
              <a:lnSpc>
                <a:spcPct val="115000"/>
              </a:lnSpc>
              <a:spcBef>
                <a:spcPts val="0"/>
              </a:spcBef>
              <a:spcAft>
                <a:spcPts val="0"/>
              </a:spcAft>
              <a:buClr>
                <a:schemeClr val="lt1"/>
              </a:buClr>
              <a:buSzPts val="1800"/>
              <a:buFont typeface="Arial"/>
              <a:buChar char="●"/>
            </a:pPr>
            <a:r>
              <a:rPr b="1" i="0" lang="de" sz="1800" u="none" cap="none" strike="noStrike">
                <a:solidFill>
                  <a:srgbClr val="000000"/>
                </a:solidFill>
                <a:latin typeface="Open Sans"/>
                <a:ea typeface="Open Sans"/>
                <a:cs typeface="Open Sans"/>
                <a:sym typeface="Open Sans"/>
              </a:rPr>
              <a:t>CATMA</a:t>
            </a:r>
            <a:r>
              <a:rPr b="0" i="0" lang="de" sz="1800" u="none" cap="none" strike="noStrike">
                <a:solidFill>
                  <a:srgbClr val="000000"/>
                </a:solidFill>
                <a:latin typeface="Open Sans"/>
                <a:ea typeface="Open Sans"/>
                <a:cs typeface="Open Sans"/>
                <a:sym typeface="Open Sans"/>
              </a:rPr>
              <a:t>: </a:t>
            </a:r>
            <a:r>
              <a:rPr b="0" i="0" lang="de" sz="1800" u="sng" cap="none" strike="noStrike">
                <a:solidFill>
                  <a:srgbClr val="800000"/>
                </a:solidFill>
                <a:latin typeface="Open Sans"/>
                <a:ea typeface="Open Sans"/>
                <a:cs typeface="Open Sans"/>
                <a:sym typeface="Open Sans"/>
                <a:hlinkClick r:id="rId6"/>
              </a:rPr>
              <a:t>https://catma.de</a:t>
            </a:r>
            <a:endParaRPr b="0" i="0" sz="1800" u="none" cap="none" strike="noStrike">
              <a:solidFill>
                <a:srgbClr val="800000"/>
              </a:solidFill>
              <a:latin typeface="Open Sans"/>
              <a:ea typeface="Open Sans"/>
              <a:cs typeface="Open Sans"/>
              <a:sym typeface="Open Sans"/>
            </a:endParaRPr>
          </a:p>
          <a:p>
            <a:pPr indent="-228600" lvl="0" marL="457200" marR="0" rtl="0" algn="l">
              <a:lnSpc>
                <a:spcPct val="115000"/>
              </a:lnSpc>
              <a:spcBef>
                <a:spcPts val="0"/>
              </a:spcBef>
              <a:spcAft>
                <a:spcPts val="0"/>
              </a:spcAft>
              <a:buClr>
                <a:schemeClr val="lt1"/>
              </a:buClr>
              <a:buSzPts val="1800"/>
              <a:buFont typeface="Arial"/>
              <a:buNone/>
            </a:pPr>
            <a:r>
              <a:t/>
            </a:r>
            <a:endParaRPr b="0" i="0" sz="1800" u="none" cap="none" strike="noStrike">
              <a:solidFill>
                <a:srgbClr val="000000"/>
              </a:solidFill>
              <a:latin typeface="Open Sans"/>
              <a:ea typeface="Open Sans"/>
              <a:cs typeface="Open Sans"/>
              <a:sym typeface="Open Sans"/>
            </a:endParaRPr>
          </a:p>
          <a:p>
            <a:pPr indent="-342900" lvl="0" marL="457200" marR="0" rtl="0" algn="l">
              <a:lnSpc>
                <a:spcPct val="115000"/>
              </a:lnSpc>
              <a:spcBef>
                <a:spcPts val="0"/>
              </a:spcBef>
              <a:spcAft>
                <a:spcPts val="0"/>
              </a:spcAft>
              <a:buClr>
                <a:schemeClr val="lt1"/>
              </a:buClr>
              <a:buSzPts val="1800"/>
              <a:buFont typeface="Arial"/>
              <a:buChar char="●"/>
            </a:pPr>
            <a:r>
              <a:rPr b="0" i="0" lang="de" sz="1200" u="none" cap="none" strike="noStrike">
                <a:solidFill>
                  <a:srgbClr val="000000"/>
                </a:solidFill>
                <a:latin typeface="Open Sans"/>
                <a:ea typeface="Open Sans"/>
                <a:cs typeface="Open Sans"/>
                <a:sym typeface="Open Sans"/>
              </a:rPr>
              <a:t>Follow us on ...</a:t>
            </a:r>
            <a:br>
              <a:rPr b="0" i="0" lang="de" sz="1200" u="none" cap="none" strike="noStrike">
                <a:solidFill>
                  <a:srgbClr val="000000"/>
                </a:solidFill>
                <a:latin typeface="Open Sans"/>
                <a:ea typeface="Open Sans"/>
                <a:cs typeface="Open Sans"/>
                <a:sym typeface="Open Sans"/>
              </a:rPr>
            </a:br>
            <a:endParaRPr b="0" i="0" sz="1200" u="none" cap="none" strike="noStrike">
              <a:solidFill>
                <a:srgbClr val="000000"/>
              </a:solidFill>
              <a:latin typeface="Open Sans"/>
              <a:ea typeface="Open Sans"/>
              <a:cs typeface="Open Sans"/>
              <a:sym typeface="Open Sans"/>
            </a:endParaRPr>
          </a:p>
          <a:p>
            <a:pPr indent="-228600" lvl="0" marL="457200" marR="0" rtl="0" algn="l">
              <a:lnSpc>
                <a:spcPct val="115000"/>
              </a:lnSpc>
              <a:spcBef>
                <a:spcPts val="0"/>
              </a:spcBef>
              <a:spcAft>
                <a:spcPts val="0"/>
              </a:spcAft>
              <a:buClr>
                <a:schemeClr val="lt1"/>
              </a:buClr>
              <a:buSzPts val="1800"/>
              <a:buFont typeface="Arial"/>
              <a:buNone/>
            </a:pPr>
            <a:r>
              <a:t/>
            </a:r>
            <a:endParaRPr b="0" i="0" sz="1200" u="none" cap="none" strike="noStrike">
              <a:solidFill>
                <a:srgbClr val="000000"/>
              </a:solidFill>
              <a:latin typeface="Open Sans"/>
              <a:ea typeface="Open Sans"/>
              <a:cs typeface="Open Sans"/>
              <a:sym typeface="Open Sans"/>
            </a:endParaRPr>
          </a:p>
          <a:p>
            <a:pPr indent="-228600" lvl="0" marL="457200" marR="0" rtl="0" algn="l">
              <a:lnSpc>
                <a:spcPct val="115000"/>
              </a:lnSpc>
              <a:spcBef>
                <a:spcPts val="0"/>
              </a:spcBef>
              <a:spcAft>
                <a:spcPts val="0"/>
              </a:spcAft>
              <a:buClr>
                <a:schemeClr val="lt1"/>
              </a:buClr>
              <a:buSzPts val="1800"/>
              <a:buFont typeface="Arial"/>
              <a:buNone/>
            </a:pPr>
            <a:r>
              <a:t/>
            </a:r>
            <a:endParaRPr b="0" i="0" sz="1200" u="sng" cap="none" strike="noStrike">
              <a:solidFill>
                <a:srgbClr val="000000"/>
              </a:solidFill>
              <a:latin typeface="Open Sans"/>
              <a:ea typeface="Open Sans"/>
              <a:cs typeface="Open Sans"/>
              <a:sym typeface="Open Sans"/>
            </a:endParaRPr>
          </a:p>
          <a:p>
            <a:pPr indent="-228600" lvl="0" marL="457200" marR="0" rtl="0" algn="l">
              <a:lnSpc>
                <a:spcPct val="115000"/>
              </a:lnSpc>
              <a:spcBef>
                <a:spcPts val="0"/>
              </a:spcBef>
              <a:spcAft>
                <a:spcPts val="0"/>
              </a:spcAft>
              <a:buClr>
                <a:schemeClr val="lt1"/>
              </a:buClr>
              <a:buSzPts val="1800"/>
              <a:buFont typeface="Arial"/>
              <a:buNone/>
            </a:pPr>
            <a:r>
              <a:t/>
            </a:r>
            <a:endParaRPr b="0" i="0" sz="1400" u="sng" cap="none" strike="noStrike">
              <a:solidFill>
                <a:srgbClr val="000000"/>
              </a:solidFill>
              <a:latin typeface="Open Sans"/>
              <a:ea typeface="Open Sans"/>
              <a:cs typeface="Open Sans"/>
              <a:sym typeface="Open Sans"/>
            </a:endParaRPr>
          </a:p>
          <a:p>
            <a:pPr indent="-342900" lvl="0" marL="457200" marR="0" rtl="0" algn="l">
              <a:lnSpc>
                <a:spcPct val="115000"/>
              </a:lnSpc>
              <a:spcBef>
                <a:spcPts val="0"/>
              </a:spcBef>
              <a:spcAft>
                <a:spcPts val="0"/>
              </a:spcAft>
              <a:buClr>
                <a:schemeClr val="lt1"/>
              </a:buClr>
              <a:buSzPts val="1800"/>
              <a:buFont typeface="Arial"/>
              <a:buChar char="●"/>
            </a:pPr>
            <a:r>
              <a:rPr b="0" i="0" lang="de" sz="1400" u="sng" cap="none" strike="noStrike">
                <a:solidFill>
                  <a:srgbClr val="000000"/>
                </a:solidFill>
                <a:latin typeface="Open Sans"/>
                <a:ea typeface="Open Sans"/>
                <a:cs typeface="Open Sans"/>
                <a:sym typeface="Open Sans"/>
              </a:rPr>
              <a:t>Twitter</a:t>
            </a:r>
            <a:r>
              <a:rPr b="0" i="0" lang="de" sz="1400" u="none" cap="none" strike="noStrike">
                <a:solidFill>
                  <a:srgbClr val="000000"/>
                </a:solidFill>
                <a:latin typeface="Open Sans"/>
                <a:ea typeface="Open Sans"/>
                <a:cs typeface="Open Sans"/>
                <a:sym typeface="Open Sans"/>
              </a:rPr>
              <a:t>: @fortext_catma</a:t>
            </a:r>
            <a:br>
              <a:rPr b="0" i="0" lang="de" sz="1400" u="none" cap="none" strike="noStrike">
                <a:solidFill>
                  <a:srgbClr val="000000"/>
                </a:solidFill>
                <a:latin typeface="Open Sans"/>
                <a:ea typeface="Open Sans"/>
                <a:cs typeface="Open Sans"/>
                <a:sym typeface="Open Sans"/>
              </a:rPr>
            </a:br>
            <a:r>
              <a:rPr b="0" i="0" lang="de" sz="1400" u="sng" cap="none" strike="noStrike">
                <a:solidFill>
                  <a:srgbClr val="000000"/>
                </a:solidFill>
                <a:latin typeface="Open Sans"/>
                <a:ea typeface="Open Sans"/>
                <a:cs typeface="Open Sans"/>
                <a:sym typeface="Open Sans"/>
              </a:rPr>
              <a:t>YouTube</a:t>
            </a:r>
            <a:r>
              <a:rPr b="0" i="0" lang="de" sz="1400" u="none" cap="none" strike="noStrike">
                <a:solidFill>
                  <a:srgbClr val="000000"/>
                </a:solidFill>
                <a:latin typeface="Open Sans"/>
                <a:ea typeface="Open Sans"/>
                <a:cs typeface="Open Sans"/>
                <a:sym typeface="Open Sans"/>
              </a:rPr>
              <a:t>: forTEXT &amp; CATMA</a:t>
            </a:r>
            <a:br>
              <a:rPr b="0" i="0" lang="de" sz="1400" u="none" cap="none" strike="noStrike">
                <a:solidFill>
                  <a:srgbClr val="000000"/>
                </a:solidFill>
                <a:latin typeface="Open Sans"/>
                <a:ea typeface="Open Sans"/>
                <a:cs typeface="Open Sans"/>
                <a:sym typeface="Open Sans"/>
              </a:rPr>
            </a:br>
            <a:r>
              <a:rPr b="0" i="0" lang="de" sz="1400" u="sng" cap="none" strike="noStrike">
                <a:solidFill>
                  <a:srgbClr val="000000"/>
                </a:solidFill>
                <a:latin typeface="Open Sans"/>
                <a:ea typeface="Open Sans"/>
                <a:cs typeface="Open Sans"/>
                <a:sym typeface="Open Sans"/>
              </a:rPr>
              <a:t>Pinterest</a:t>
            </a:r>
            <a:r>
              <a:rPr b="0" i="0" lang="de" sz="1400" u="none" cap="none" strike="noStrike">
                <a:solidFill>
                  <a:srgbClr val="000000"/>
                </a:solidFill>
                <a:latin typeface="Open Sans"/>
                <a:ea typeface="Open Sans"/>
                <a:cs typeface="Open Sans"/>
                <a:sym typeface="Open Sans"/>
              </a:rPr>
              <a:t>: forTEXT – Digital Humanities</a:t>
            </a:r>
            <a:br>
              <a:rPr b="0" i="0" lang="de" sz="1400" u="none" cap="none" strike="noStrike">
                <a:solidFill>
                  <a:srgbClr val="000000"/>
                </a:solidFill>
                <a:latin typeface="Open Sans"/>
                <a:ea typeface="Open Sans"/>
                <a:cs typeface="Open Sans"/>
                <a:sym typeface="Open Sans"/>
              </a:rPr>
            </a:br>
            <a:r>
              <a:rPr b="0" i="0" lang="de" sz="1400" u="sng" cap="none" strike="noStrike">
                <a:solidFill>
                  <a:srgbClr val="000000"/>
                </a:solidFill>
                <a:latin typeface="Open Sans"/>
                <a:ea typeface="Open Sans"/>
                <a:cs typeface="Open Sans"/>
                <a:sym typeface="Open Sans"/>
              </a:rPr>
              <a:t>Facebook</a:t>
            </a:r>
            <a:r>
              <a:rPr b="0" i="0" lang="de" sz="1400" u="none" cap="none" strike="noStrike">
                <a:solidFill>
                  <a:srgbClr val="000000"/>
                </a:solidFill>
                <a:latin typeface="Open Sans"/>
                <a:ea typeface="Open Sans"/>
                <a:cs typeface="Open Sans"/>
                <a:sym typeface="Open Sans"/>
              </a:rPr>
              <a:t>: @forTEXTundCATMA</a:t>
            </a:r>
            <a:endParaRPr b="0" i="0" sz="1400" u="none" cap="none" strike="noStrike">
              <a:solidFill>
                <a:srgbClr val="000000"/>
              </a:solidFill>
              <a:latin typeface="Open Sans"/>
              <a:ea typeface="Open Sans"/>
              <a:cs typeface="Open Sans"/>
              <a:sym typeface="Open Sans"/>
            </a:endParaRPr>
          </a:p>
          <a:p>
            <a:pPr indent="0" lvl="0" marL="114300" marR="0" rtl="0" algn="l">
              <a:lnSpc>
                <a:spcPct val="115000"/>
              </a:lnSpc>
              <a:spcBef>
                <a:spcPts val="0"/>
              </a:spcBef>
              <a:spcAft>
                <a:spcPts val="0"/>
              </a:spcAft>
              <a:buClr>
                <a:schemeClr val="lt1"/>
              </a:buClr>
              <a:buSzPts val="1800"/>
              <a:buFont typeface="Arial"/>
              <a:buNone/>
            </a:pPr>
            <a:r>
              <a:t/>
            </a:r>
            <a:endParaRPr b="0" i="0" sz="1800" u="none" cap="none" strike="noStrike">
              <a:solidFill>
                <a:srgbClr val="000000"/>
              </a:solidFill>
              <a:latin typeface="Open Sans"/>
              <a:ea typeface="Open Sans"/>
              <a:cs typeface="Open Sans"/>
              <a:sym typeface="Open Sans"/>
            </a:endParaRPr>
          </a:p>
        </p:txBody>
      </p:sp>
      <p:pic>
        <p:nvPicPr>
          <p:cNvPr id="147" name="Google Shape;147;p18"/>
          <p:cNvPicPr preferRelativeResize="0"/>
          <p:nvPr/>
        </p:nvPicPr>
        <p:blipFill rotWithShape="1">
          <a:blip r:embed="rId7">
            <a:alphaModFix/>
          </a:blip>
          <a:srcRect b="0" l="0" r="0" t="0"/>
          <a:stretch/>
        </p:blipFill>
        <p:spPr>
          <a:xfrm>
            <a:off x="5121267" y="1204374"/>
            <a:ext cx="3217897" cy="1390131"/>
          </a:xfrm>
          <a:prstGeom prst="rect">
            <a:avLst/>
          </a:prstGeom>
          <a:noFill/>
          <a:ln>
            <a:noFill/>
          </a:ln>
        </p:spPr>
      </p:pic>
      <p:pic>
        <p:nvPicPr>
          <p:cNvPr id="148" name="Google Shape;148;p18"/>
          <p:cNvPicPr preferRelativeResize="0"/>
          <p:nvPr/>
        </p:nvPicPr>
        <p:blipFill rotWithShape="1">
          <a:blip r:embed="rId8">
            <a:alphaModFix/>
          </a:blip>
          <a:srcRect b="0" l="0" r="0" t="0"/>
          <a:stretch/>
        </p:blipFill>
        <p:spPr>
          <a:xfrm>
            <a:off x="5121267" y="2823901"/>
            <a:ext cx="2787502" cy="1615219"/>
          </a:xfrm>
          <a:prstGeom prst="rect">
            <a:avLst/>
          </a:prstGeom>
          <a:noFill/>
          <a:ln>
            <a:noFill/>
          </a:ln>
        </p:spPr>
      </p:pic>
      <p:pic>
        <p:nvPicPr>
          <p:cNvPr id="149" name="Google Shape;149;p18"/>
          <p:cNvPicPr preferRelativeResize="0"/>
          <p:nvPr/>
        </p:nvPicPr>
        <p:blipFill rotWithShape="1">
          <a:blip r:embed="rId9">
            <a:alphaModFix/>
          </a:blip>
          <a:srcRect b="0" l="0" r="0" t="0"/>
          <a:stretch/>
        </p:blipFill>
        <p:spPr>
          <a:xfrm>
            <a:off x="787815" y="2823902"/>
            <a:ext cx="2202273" cy="746970"/>
          </a:xfrm>
          <a:prstGeom prst="rect">
            <a:avLst/>
          </a:prstGeom>
          <a:noFill/>
          <a:ln>
            <a:noFill/>
          </a:ln>
        </p:spPr>
      </p:pic>
      <p:sp>
        <p:nvSpPr>
          <p:cNvPr id="150" name="Google Shape;150;p18"/>
          <p:cNvSpPr txBox="1"/>
          <p:nvPr/>
        </p:nvSpPr>
        <p:spPr>
          <a:xfrm>
            <a:off x="0" y="0"/>
            <a:ext cx="6391800" cy="246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de" sz="1000">
                <a:solidFill>
                  <a:schemeClr val="lt1"/>
                </a:solidFill>
                <a:latin typeface="Open Sans"/>
                <a:ea typeface="Open Sans"/>
                <a:cs typeface="Open Sans"/>
                <a:sym typeface="Open Sans"/>
              </a:rPr>
              <a:t>forTEXT</a:t>
            </a:r>
            <a:r>
              <a:rPr b="0" i="0" lang="de" sz="1000" u="none" cap="none" strike="noStrike">
                <a:solidFill>
                  <a:schemeClr val="lt1"/>
                </a:solidFill>
                <a:latin typeface="Open Sans"/>
                <a:ea typeface="Open Sans"/>
                <a:cs typeface="Open Sans"/>
                <a:sym typeface="Open Sans"/>
              </a:rPr>
              <a:t>: </a:t>
            </a:r>
            <a:r>
              <a:rPr lang="de" sz="1000">
                <a:solidFill>
                  <a:schemeClr val="lt1"/>
                </a:solidFill>
                <a:latin typeface="Open Sans"/>
                <a:ea typeface="Open Sans"/>
                <a:cs typeface="Open Sans"/>
                <a:sym typeface="Open Sans"/>
              </a:rPr>
              <a:t>Manuelle digitale Annotation und Textanalyse</a:t>
            </a:r>
            <a:endParaRPr sz="1000"/>
          </a:p>
        </p:txBody>
      </p:sp>
    </p:spTree>
  </p:cSld>
  <p:clrMapOvr>
    <a:masterClrMapping/>
  </p:clrMapOvr>
  <p:transition spd="med">
    <p:fade/>
  </p:transition>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