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Open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OpenSans-regular.fntdata"/><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OpenSans-italic.fntdata"/><Relationship Id="rId14" Type="http://schemas.openxmlformats.org/officeDocument/2006/relationships/font" Target="fonts/OpenSans-bold.fntdata"/><Relationship Id="rId16"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8ade9ab08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108ade9ab08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8ade9ab08_0_2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108ade9ab08_0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SzPts val="1100"/>
              <a:buChar char="●"/>
            </a:pPr>
            <a:r>
              <a:rPr lang="de"/>
              <a:t>NER kann in erster Linie zur Analyse von drei Arten von Entitäten verwendet werden - Personen, Orte und Organisationen</a:t>
            </a:r>
            <a:endParaRPr/>
          </a:p>
          <a:p>
            <a:pPr indent="-171450" lvl="0" marL="171450" marR="0" rtl="0" algn="l">
              <a:lnSpc>
                <a:spcPct val="100000"/>
              </a:lnSpc>
              <a:spcBef>
                <a:spcPts val="0"/>
              </a:spcBef>
              <a:spcAft>
                <a:spcPts val="0"/>
              </a:spcAft>
              <a:buSzPts val="1100"/>
              <a:buChar char="●"/>
            </a:pPr>
            <a:r>
              <a:rPr lang="de"/>
              <a:t>Eines der Forschungsfelder, in das NER integriert werden kann, sind Studien über literarische Figuren.</a:t>
            </a:r>
            <a:endParaRPr/>
          </a:p>
          <a:p>
            <a:pPr indent="-298450" lvl="1" marL="914400" marR="0" rtl="0" algn="l">
              <a:lnSpc>
                <a:spcPct val="100000"/>
              </a:lnSpc>
              <a:spcBef>
                <a:spcPts val="0"/>
              </a:spcBef>
              <a:spcAft>
                <a:spcPts val="0"/>
              </a:spcAft>
              <a:buSzPts val="1100"/>
              <a:buChar char="○"/>
            </a:pPr>
            <a:r>
              <a:rPr lang="de"/>
              <a:t>Dieser Bereich geht auf Aristoteles zurück, der sich z.B. für die Funktion von literarischen Figuren interessierte</a:t>
            </a:r>
            <a:endParaRPr/>
          </a:p>
          <a:p>
            <a:pPr indent="-298450" lvl="1" marL="914400" marR="0" rtl="0" algn="l">
              <a:lnSpc>
                <a:spcPct val="100000"/>
              </a:lnSpc>
              <a:spcBef>
                <a:spcPts val="0"/>
              </a:spcBef>
              <a:spcAft>
                <a:spcPts val="0"/>
              </a:spcAft>
              <a:buSzPts val="1100"/>
              <a:buChar char="○"/>
            </a:pPr>
            <a:r>
              <a:rPr lang="de"/>
              <a:t>Eine "Figur" in einer Erzählung ist mehr als nur ein Name (das sprachliche und literarische Verständnis von "Person" ist unterschiedlich), was für die Literaturwissenschaft interessant ist, ist z.B. die psychologische Sicht auf Figuren, die Beschreibung von Figuren oder die Funktion von Figuren, wie ich bereits sagte</a:t>
            </a:r>
            <a:endParaRPr/>
          </a:p>
          <a:p>
            <a:pPr indent="-298450" lvl="1" marL="914400" marR="0" rtl="0" algn="l">
              <a:lnSpc>
                <a:spcPct val="100000"/>
              </a:lnSpc>
              <a:spcBef>
                <a:spcPts val="0"/>
              </a:spcBef>
              <a:spcAft>
                <a:spcPts val="0"/>
              </a:spcAft>
              <a:buSzPts val="1100"/>
              <a:buChar char="○"/>
            </a:pPr>
            <a:r>
              <a:rPr lang="de"/>
              <a:t>Es gibt aber auch Traditionen, die sich stärker auf Namen und die Semantik und Semiotik von Namen konzentrieren, wie z.B. die Onomastik</a:t>
            </a:r>
            <a:endParaRPr/>
          </a:p>
          <a:p>
            <a:pPr indent="-171450" lvl="0" marL="171450" marR="0" rtl="0" algn="l">
              <a:lnSpc>
                <a:spcPct val="100000"/>
              </a:lnSpc>
              <a:spcBef>
                <a:spcPts val="0"/>
              </a:spcBef>
              <a:spcAft>
                <a:spcPts val="0"/>
              </a:spcAft>
              <a:buSzPts val="1100"/>
              <a:buChar char="●"/>
            </a:pPr>
            <a:r>
              <a:rPr lang="de"/>
              <a:t>In Bezug auf Orte gibt es mindestens zwei Forschungstraditionen: ein metaphorisches, semiotisches oder semantisches Verständnis des Raums vs. ein wörtliches Verständnis des Raums</a:t>
            </a:r>
            <a:endParaRPr/>
          </a:p>
          <a:p>
            <a:pPr indent="-171450" lvl="0" marL="171450" marR="0" rtl="0" algn="l">
              <a:lnSpc>
                <a:spcPct val="100000"/>
              </a:lnSpc>
              <a:spcBef>
                <a:spcPts val="0"/>
              </a:spcBef>
              <a:spcAft>
                <a:spcPts val="0"/>
              </a:spcAft>
              <a:buSzPts val="1100"/>
              <a:buChar char="●"/>
            </a:pPr>
            <a:r>
              <a:rPr lang="de"/>
              <a:t>In beiden Fällen kann der Raum auf Wortebene oder auf der Ebene größerer Einheiten analysiert werden</a:t>
            </a:r>
            <a:endParaRPr/>
          </a:p>
          <a:p>
            <a:pPr indent="-298450" lvl="1" marL="914400" marR="0" rtl="0" algn="l">
              <a:lnSpc>
                <a:spcPct val="100000"/>
              </a:lnSpc>
              <a:spcBef>
                <a:spcPts val="0"/>
              </a:spcBef>
              <a:spcAft>
                <a:spcPts val="0"/>
              </a:spcAft>
              <a:buSzPts val="1100"/>
              <a:buChar char="○"/>
            </a:pPr>
            <a:r>
              <a:rPr lang="de"/>
              <a:t>NER kann am besten in die Analyse von Orten integriert werden, die oft ein erster Schritt zur Analyse des Raums ist</a:t>
            </a:r>
            <a:endParaRPr/>
          </a:p>
          <a:p>
            <a:pPr indent="-298450" lvl="1" marL="914400" marR="0" rtl="0" algn="l">
              <a:lnSpc>
                <a:spcPct val="100000"/>
              </a:lnSpc>
              <a:spcBef>
                <a:spcPts val="0"/>
              </a:spcBef>
              <a:spcAft>
                <a:spcPts val="0"/>
              </a:spcAft>
              <a:buSzPts val="1100"/>
              <a:buChar char="○"/>
            </a:pPr>
            <a:r>
              <a:rPr lang="de"/>
              <a:t>Ein großer Forschungsbereich, der auch viel DH betreibt, ist die Literaturgeografie, wo vor allem Orte fokussiert werden und die Wortebene wichtiger ist als die semantische Ebene.</a:t>
            </a:r>
            <a:endParaRPr/>
          </a:p>
          <a:p>
            <a:pPr indent="-171450" lvl="0" marL="171450" marR="0" rtl="0" algn="l">
              <a:lnSpc>
                <a:spcPct val="100000"/>
              </a:lnSpc>
              <a:spcBef>
                <a:spcPts val="0"/>
              </a:spcBef>
              <a:spcAft>
                <a:spcPts val="0"/>
              </a:spcAft>
              <a:buSzPts val="1100"/>
              <a:buChar char="●"/>
            </a:pPr>
            <a:r>
              <a:rPr lang="de"/>
              <a:t>Organisationen in der Literatur werden oft im Zusammenhang mit größeren Themen wie z.B. Machtverhältnissen analysiert.</a:t>
            </a:r>
            <a:endParaRPr/>
          </a:p>
          <a:p>
            <a:pPr indent="-171450" lvl="0" marL="171450" marR="0" rtl="0" algn="l">
              <a:lnSpc>
                <a:spcPct val="100000"/>
              </a:lnSpc>
              <a:spcBef>
                <a:spcPts val="0"/>
              </a:spcBef>
              <a:spcAft>
                <a:spcPts val="0"/>
              </a:spcAft>
              <a:buSzPts val="1100"/>
              <a:buChar char="●"/>
            </a:pPr>
            <a:r>
              <a:rPr lang="de"/>
              <a:t>Neben den narrativen Studien gibt es eine Forschungstradition, die sich auf Corporate Storytelling spezialisiert hat, ein Bereich, in dem Organisationen eine wichtige Rolle spielen</a:t>
            </a:r>
            <a:endParaRPr/>
          </a:p>
          <a:p>
            <a:pPr indent="-171450" lvl="0" marL="171450" marR="0" rtl="0" algn="l">
              <a:lnSpc>
                <a:spcPct val="100000"/>
              </a:lnSpc>
              <a:spcBef>
                <a:spcPts val="0"/>
              </a:spcBef>
              <a:spcAft>
                <a:spcPts val="0"/>
              </a:spcAft>
              <a:buSzPts val="1100"/>
              <a:buChar char="●"/>
            </a:pPr>
            <a:r>
              <a:rPr lang="de"/>
              <a:t>In fast allen Fällen kann NER nicht ohne eine Anpassung an die Domäne verwendet werden.</a:t>
            </a:r>
            <a:endParaRPr/>
          </a:p>
          <a:p>
            <a:pPr indent="0" lvl="0" marL="457200" marR="0" rtl="0" algn="l">
              <a:lnSpc>
                <a:spcPct val="100000"/>
              </a:lnSpc>
              <a:spcBef>
                <a:spcPts val="0"/>
              </a:spcBef>
              <a:spcAft>
                <a:spcPts val="0"/>
              </a:spcAft>
              <a:buNone/>
            </a:pPr>
            <a:r>
              <a:t/>
            </a:r>
            <a:endParaRPr/>
          </a:p>
          <a:p>
            <a:pPr indent="0" lvl="0" marL="457200" marR="0" rtl="0" algn="l">
              <a:lnSpc>
                <a:spcPct val="100000"/>
              </a:lnSpc>
              <a:spcBef>
                <a:spcPts val="0"/>
              </a:spcBef>
              <a:spcAft>
                <a:spcPts val="0"/>
              </a:spcAft>
              <a:buNone/>
            </a:pPr>
            <a:r>
              <a:rPr lang="de"/>
              <a:t>⇒ WARUM???</a:t>
            </a:r>
            <a:endParaRPr/>
          </a:p>
          <a:p>
            <a:pPr indent="-101600" lvl="1" marL="628650" marR="0" rtl="0" algn="l">
              <a:lnSpc>
                <a:spcPct val="100000"/>
              </a:lnSpc>
              <a:spcBef>
                <a:spcPts val="0"/>
              </a:spcBef>
              <a:spcAft>
                <a:spcPts val="0"/>
              </a:spcAft>
              <a:buClr>
                <a:srgbClr val="000000"/>
              </a:buClr>
              <a:buSzPts val="11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8ade9ab08_0_2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108ade9ab08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SzPts val="1100"/>
              <a:buChar char="●"/>
            </a:pPr>
            <a:r>
              <a:rPr lang="de"/>
              <a:t>NER-Tools können nicht wie Menschen lesen. Sie haben keinerlei Textverständnis und verarbeiten Texte lediglich als Aneinanderreihung von Zeichen. Ein Computer kann also in keiner Weise lernen, ein literaturwissenschaftliches Konzept, wie das der “Figur” zu verstehen. </a:t>
            </a:r>
            <a:endParaRPr/>
          </a:p>
          <a:p>
            <a:pPr indent="-298450" lvl="0" marL="457200" marR="0" rtl="0" algn="l">
              <a:lnSpc>
                <a:spcPct val="100000"/>
              </a:lnSpc>
              <a:spcBef>
                <a:spcPts val="0"/>
              </a:spcBef>
              <a:spcAft>
                <a:spcPts val="0"/>
              </a:spcAft>
              <a:buSzPts val="1100"/>
              <a:buChar char="●"/>
            </a:pPr>
            <a:r>
              <a:rPr lang="de"/>
              <a:t>NER-Tools vergleichen anhand einer Reihe einprogrammierter Features Worteigenschaften wie:</a:t>
            </a:r>
            <a:endParaRPr/>
          </a:p>
          <a:p>
            <a:pPr indent="-298450" lvl="1" marL="914400" marR="0" rtl="0" algn="l">
              <a:lnSpc>
                <a:spcPct val="100000"/>
              </a:lnSpc>
              <a:spcBef>
                <a:spcPts val="0"/>
              </a:spcBef>
              <a:spcAft>
                <a:spcPts val="0"/>
              </a:spcAft>
              <a:buSzPts val="1100"/>
              <a:buChar char="○"/>
            </a:pPr>
            <a:r>
              <a:rPr lang="de"/>
              <a:t>Wörter vor einem Wort, das in die gewünschte Kategorie fällt</a:t>
            </a:r>
            <a:endParaRPr/>
          </a:p>
          <a:p>
            <a:pPr indent="-298450" lvl="1" marL="914400" marR="0" rtl="0" algn="l">
              <a:lnSpc>
                <a:spcPct val="100000"/>
              </a:lnSpc>
              <a:spcBef>
                <a:spcPts val="0"/>
              </a:spcBef>
              <a:spcAft>
                <a:spcPts val="0"/>
              </a:spcAft>
              <a:buSzPts val="1100"/>
              <a:buChar char="○"/>
            </a:pPr>
            <a:r>
              <a:rPr lang="de"/>
              <a:t>Wörter nach einem Wort, dass in die gesuchte Kategorie fällt</a:t>
            </a:r>
            <a:endParaRPr/>
          </a:p>
          <a:p>
            <a:pPr indent="-298450" lvl="1" marL="914400" marR="0" rtl="0" algn="l">
              <a:lnSpc>
                <a:spcPct val="100000"/>
              </a:lnSpc>
              <a:spcBef>
                <a:spcPts val="0"/>
              </a:spcBef>
              <a:spcAft>
                <a:spcPts val="0"/>
              </a:spcAft>
              <a:buSzPts val="1100"/>
              <a:buChar char="○"/>
            </a:pPr>
            <a:r>
              <a:rPr lang="de"/>
              <a:t>Worteigenschaften eines Wortes der gesuchten Kategorie (Präfixe, Suffixe, Buchstabenkombinationen)</a:t>
            </a:r>
            <a:endParaRPr/>
          </a:p>
          <a:p>
            <a:pPr indent="-298450" lvl="1" marL="914400" marR="0" rtl="0" algn="l">
              <a:lnSpc>
                <a:spcPct val="100000"/>
              </a:lnSpc>
              <a:spcBef>
                <a:spcPts val="0"/>
              </a:spcBef>
              <a:spcAft>
                <a:spcPts val="0"/>
              </a:spcAft>
              <a:buSzPts val="1100"/>
              <a:buChar char="○"/>
            </a:pPr>
            <a:r>
              <a:rPr lang="de"/>
              <a:t>Satzposition eines Wortes, das in die gesuchte Kategorie fällt</a:t>
            </a:r>
            <a:endParaRPr/>
          </a:p>
          <a:p>
            <a:pPr indent="-298450" lvl="1" marL="914400" marR="0" rtl="0" algn="l">
              <a:lnSpc>
                <a:spcPct val="100000"/>
              </a:lnSpc>
              <a:spcBef>
                <a:spcPts val="0"/>
              </a:spcBef>
              <a:spcAft>
                <a:spcPts val="0"/>
              </a:spcAft>
              <a:buSzPts val="1100"/>
              <a:buChar char="○"/>
            </a:pPr>
            <a:r>
              <a:rPr lang="de"/>
              <a:t>…</a:t>
            </a:r>
            <a:endParaRPr/>
          </a:p>
          <a:p>
            <a:pPr indent="-298450" lvl="1" marL="914400" marR="0" rtl="0" algn="l">
              <a:lnSpc>
                <a:spcPct val="100000"/>
              </a:lnSpc>
              <a:spcBef>
                <a:spcPts val="0"/>
              </a:spcBef>
              <a:spcAft>
                <a:spcPts val="0"/>
              </a:spcAft>
              <a:buSzPts val="1100"/>
              <a:buChar char="○"/>
            </a:pPr>
            <a:r>
              <a:t/>
            </a:r>
            <a:endParaRPr/>
          </a:p>
          <a:p>
            <a:pPr indent="0" lvl="0" marL="0" marR="0" rtl="0" algn="l">
              <a:lnSpc>
                <a:spcPct val="100000"/>
              </a:lnSpc>
              <a:spcBef>
                <a:spcPts val="0"/>
              </a:spcBef>
              <a:spcAft>
                <a:spcPts val="0"/>
              </a:spcAft>
              <a:buNone/>
            </a:pPr>
            <a:r>
              <a:t/>
            </a:r>
            <a:endParaRPr/>
          </a:p>
          <a:p>
            <a:pPr indent="-298450" lvl="0" marL="457200" marR="0" rtl="0" algn="l">
              <a:lnSpc>
                <a:spcPct val="100000"/>
              </a:lnSpc>
              <a:spcBef>
                <a:spcPts val="0"/>
              </a:spcBef>
              <a:spcAft>
                <a:spcPts val="0"/>
              </a:spcAft>
              <a:buSzPts val="1100"/>
              <a:buChar char="●"/>
            </a:pPr>
            <a:r>
              <a:rPr lang="de"/>
              <a:t>Um ein Tool zu lehren, Wörter einer gesuchten Kategorie zu erkennen und zu klassifizieren, müssen zunächst manuell Beispiele für Wörter dieser Kategorie in unterschiedlichen Texten markiert (annotiert) werden. Das Tool vergleicht die Beispiele und erkennt häufig vorkommende Muster.</a:t>
            </a:r>
            <a:endParaRPr/>
          </a:p>
          <a:p>
            <a:pPr indent="-298450" lvl="0" marL="457200" marR="0" rtl="0" algn="l">
              <a:lnSpc>
                <a:spcPct val="100000"/>
              </a:lnSpc>
              <a:spcBef>
                <a:spcPts val="0"/>
              </a:spcBef>
              <a:spcAft>
                <a:spcPts val="0"/>
              </a:spcAft>
              <a:buSzPts val="1100"/>
              <a:buChar char="●"/>
            </a:pPr>
            <a:r>
              <a:rPr lang="de"/>
              <a:t>Dazu braucht das Tool eine kritische Menge von Beispielen, die je nach Kategorie unterschiedlich groß ist.</a:t>
            </a:r>
            <a:endParaRPr/>
          </a:p>
          <a:p>
            <a:pPr indent="-298450" lvl="0" marL="457200" marR="0" rtl="0" algn="l">
              <a:lnSpc>
                <a:spcPct val="100000"/>
              </a:lnSpc>
              <a:spcBef>
                <a:spcPts val="0"/>
              </a:spcBef>
              <a:spcAft>
                <a:spcPts val="0"/>
              </a:spcAft>
              <a:buSzPts val="1100"/>
              <a:buChar char="●"/>
            </a:pPr>
            <a:r>
              <a:rPr lang="de"/>
              <a:t>Wurde das Tool auf diese Weise trainiert, kann es mithilfe des im Trainingsprozess erstellten Classifiers Wörter der gesuchten Kategorie automatisch erkennen und classifizieren. </a:t>
            </a:r>
            <a:endParaRPr/>
          </a:p>
          <a:p>
            <a:pPr indent="-298450" lvl="0" marL="457200" marR="0" rtl="0" algn="l">
              <a:lnSpc>
                <a:spcPct val="100000"/>
              </a:lnSpc>
              <a:spcBef>
                <a:spcPts val="0"/>
              </a:spcBef>
              <a:spcAft>
                <a:spcPts val="0"/>
              </a:spcAft>
              <a:buSzPts val="1100"/>
              <a:buChar char="●"/>
            </a:pPr>
            <a:r>
              <a:rPr lang="de"/>
              <a:t>Wendet man den Classifier auf unbekannten (d.h. nicht im Trainingskorpus enthaltenen Texten) an, so spricht man von “Prediction” </a:t>
            </a:r>
            <a:endParaRPr/>
          </a:p>
          <a:p>
            <a:pPr indent="0" lvl="0" marL="914400" marR="0" rtl="0" algn="l">
              <a:lnSpc>
                <a:spcPct val="100000"/>
              </a:lnSpc>
              <a:spcBef>
                <a:spcPts val="0"/>
              </a:spcBef>
              <a:spcAft>
                <a:spcPts val="0"/>
              </a:spcAft>
              <a:buNone/>
            </a:pPr>
            <a:r>
              <a:rPr lang="de"/>
              <a:t>⇒ Der Computer sagt vorher, welche Wörter wahrscheinlich in die gesuchte Kategorie fallen</a:t>
            </a:r>
            <a:endParaRPr/>
          </a:p>
          <a:p>
            <a:pPr indent="0" lvl="0" marL="0" marR="0" rtl="0" algn="l">
              <a:lnSpc>
                <a:spcPct val="100000"/>
              </a:lnSpc>
              <a:spcBef>
                <a:spcPts val="0"/>
              </a:spcBef>
              <a:spcAft>
                <a:spcPts val="0"/>
              </a:spcAft>
              <a:buNone/>
            </a:pPr>
            <a:r>
              <a:rPr lang="de"/>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8ade9ab08_0_2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08ade9ab08_0_2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de"/>
              <a:t>NER-Tools stammen aus der Computerlinguistik und sind darum für linguistische Forschungsfragen und für linguistisch besonders interessante Texte optimiert, d.h. es gibt Unterschiede in</a:t>
            </a:r>
            <a:endParaRPr/>
          </a:p>
          <a:p>
            <a:pPr indent="-298450" lvl="1" marL="914400" marR="0" rtl="0" algn="l">
              <a:lnSpc>
                <a:spcPct val="100000"/>
              </a:lnSpc>
              <a:spcBef>
                <a:spcPts val="0"/>
              </a:spcBef>
              <a:spcAft>
                <a:spcPts val="0"/>
              </a:spcAft>
              <a:buSzPts val="1100"/>
              <a:buChar char="○"/>
            </a:pPr>
            <a:r>
              <a:rPr lang="de"/>
              <a:t>unterliegenden Konzepten (das linguistische Konzept der Person ist ein anderes als das der literarischen Figur)</a:t>
            </a:r>
            <a:endParaRPr/>
          </a:p>
          <a:p>
            <a:pPr indent="-298450" lvl="1" marL="914400" marR="0" rtl="0" algn="l">
              <a:lnSpc>
                <a:spcPct val="100000"/>
              </a:lnSpc>
              <a:spcBef>
                <a:spcPts val="0"/>
              </a:spcBef>
              <a:spcAft>
                <a:spcPts val="0"/>
              </a:spcAft>
              <a:buSzPts val="1100"/>
              <a:buChar char="○"/>
            </a:pPr>
            <a:r>
              <a:rPr lang="de"/>
              <a:t>Trainingsdaten</a:t>
            </a:r>
            <a:endParaRPr/>
          </a:p>
          <a:p>
            <a:pPr indent="-298450" lvl="0" marL="457200" marR="0" rtl="0" algn="l">
              <a:lnSpc>
                <a:spcPct val="100000"/>
              </a:lnSpc>
              <a:spcBef>
                <a:spcPts val="0"/>
              </a:spcBef>
              <a:spcAft>
                <a:spcPts val="0"/>
              </a:spcAft>
              <a:buSzPts val="1100"/>
              <a:buChar char="●"/>
            </a:pPr>
            <a:r>
              <a:rPr lang="de"/>
              <a:t>Ein sehr gängiger Classifier für die deutsche Sprache des StanfordNER ist z.B. auf Texten der Frankfurter Allgemeinen Zeitung aus den 1990er Jahren trainiert. </a:t>
            </a:r>
            <a:endParaRPr/>
          </a:p>
          <a:p>
            <a:pPr indent="-298450" lvl="0" marL="457200" marR="0" rtl="0" algn="l">
              <a:lnSpc>
                <a:spcPct val="100000"/>
              </a:lnSpc>
              <a:spcBef>
                <a:spcPts val="0"/>
              </a:spcBef>
              <a:spcAft>
                <a:spcPts val="0"/>
              </a:spcAft>
              <a:buSzPts val="1100"/>
              <a:buChar char="●"/>
            </a:pPr>
            <a:r>
              <a:rPr lang="de"/>
              <a:t>Würden wir mit diesem Classifier Goethes “Werther” annotieren, so würde eine Konzept der “Person” aus dem späten 20. Jahrhundert auf einen literarischen Text aus dem 18. Jahrhundert treffen. Die Erkennung wird darum Schwächen aufweisen.</a:t>
            </a:r>
            <a:endParaRPr/>
          </a:p>
          <a:p>
            <a:pPr indent="-298450" lvl="0" marL="457200" marR="0" rtl="0" algn="l">
              <a:lnSpc>
                <a:spcPct val="100000"/>
              </a:lnSpc>
              <a:spcBef>
                <a:spcPts val="0"/>
              </a:spcBef>
              <a:spcAft>
                <a:spcPts val="0"/>
              </a:spcAft>
              <a:buSzPts val="1100"/>
              <a:buChar char="●"/>
            </a:pPr>
            <a:r>
              <a:rPr lang="de"/>
              <a:t>Wir müssen also mit literaturwissenschaftlichen Kategorien literaturwissenschaftlich relevante Texte als Trainingsdaten aufbereiten, um tatsächlich die richtigen Indikatoren für die für uns interessanten Phänomen automatisch annotieren zu lassen.</a:t>
            </a:r>
            <a:endParaRPr/>
          </a:p>
          <a:p>
            <a:pPr indent="-298450" lvl="0" marL="457200" marR="0" rtl="0" algn="l">
              <a:lnSpc>
                <a:spcPct val="100000"/>
              </a:lnSpc>
              <a:spcBef>
                <a:spcPts val="0"/>
              </a:spcBef>
              <a:spcAft>
                <a:spcPts val="0"/>
              </a:spcAft>
              <a:buSzPts val="1100"/>
              <a:buChar char="●"/>
            </a:pPr>
            <a:r>
              <a:rPr lang="de"/>
              <a:t>Bevor wir das tun, schauen wir uns noch kurz an, wie die Qualität der Erkennung gemessen werden kann.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08ade9ab08_0_2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08ade9ab08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de"/>
              <a:t>Um zu bewerten, wie gut ein Classifier ist, gleichen wir die automatischen Annotationen mit manuell erstellten Annotationen ab. In der Regel werden dann drei Werte berechnet:</a:t>
            </a:r>
            <a:endParaRPr/>
          </a:p>
          <a:p>
            <a:pPr indent="-298450" lvl="1" marL="914400" marR="0" rtl="0" algn="l">
              <a:lnSpc>
                <a:spcPct val="100000"/>
              </a:lnSpc>
              <a:spcBef>
                <a:spcPts val="0"/>
              </a:spcBef>
              <a:spcAft>
                <a:spcPts val="0"/>
              </a:spcAft>
              <a:buSzPts val="1100"/>
              <a:buChar char="○"/>
            </a:pPr>
            <a:r>
              <a:rPr lang="de"/>
              <a:t>Precision</a:t>
            </a:r>
            <a:endParaRPr/>
          </a:p>
          <a:p>
            <a:pPr indent="-298450" lvl="1" marL="914400" marR="0" rtl="0" algn="l">
              <a:lnSpc>
                <a:spcPct val="100000"/>
              </a:lnSpc>
              <a:spcBef>
                <a:spcPts val="0"/>
              </a:spcBef>
              <a:spcAft>
                <a:spcPts val="0"/>
              </a:spcAft>
              <a:buSzPts val="1100"/>
              <a:buChar char="○"/>
            </a:pPr>
            <a:r>
              <a:rPr lang="de"/>
              <a:t>Recall</a:t>
            </a:r>
            <a:endParaRPr/>
          </a:p>
          <a:p>
            <a:pPr indent="-298450" lvl="1" marL="914400" marR="0" rtl="0" algn="l">
              <a:lnSpc>
                <a:spcPct val="100000"/>
              </a:lnSpc>
              <a:spcBef>
                <a:spcPts val="0"/>
              </a:spcBef>
              <a:spcAft>
                <a:spcPts val="0"/>
              </a:spcAft>
              <a:buSzPts val="1100"/>
              <a:buChar char="○"/>
            </a:pPr>
            <a:r>
              <a:rPr lang="de"/>
              <a:t>F1-Score</a:t>
            </a:r>
            <a:endParaRPr/>
          </a:p>
          <a:p>
            <a:pPr indent="-298450" lvl="0" marL="457200" marR="0" rtl="0" algn="l">
              <a:lnSpc>
                <a:spcPct val="100000"/>
              </a:lnSpc>
              <a:spcBef>
                <a:spcPts val="0"/>
              </a:spcBef>
              <a:spcAft>
                <a:spcPts val="0"/>
              </a:spcAft>
              <a:buSzPts val="1100"/>
              <a:buChar char="●"/>
            </a:pPr>
            <a:r>
              <a:rPr lang="de"/>
              <a:t>Unter Precision versteht man ein Maß für die Genauigkeit der automatischen Annotation. Es wird berechnet, wie viele der automatischen Annotationen richtig annotiert wurden. </a:t>
            </a:r>
            <a:endParaRPr/>
          </a:p>
          <a:p>
            <a:pPr indent="-298450" lvl="0" marL="457200" marR="0" rtl="0" algn="l">
              <a:lnSpc>
                <a:spcPct val="100000"/>
              </a:lnSpc>
              <a:spcBef>
                <a:spcPts val="0"/>
              </a:spcBef>
              <a:spcAft>
                <a:spcPts val="0"/>
              </a:spcAft>
              <a:buSzPts val="1100"/>
              <a:buChar char="●"/>
            </a:pPr>
            <a:r>
              <a:rPr lang="de"/>
              <a:t>Unter Recall versteht man ein Maß für die Trefferquote. Es wird berechnet wie viele der manuellen Annotationen auch vom Classifier gefunden wurden.</a:t>
            </a:r>
            <a:endParaRPr/>
          </a:p>
          <a:p>
            <a:pPr indent="-298450" lvl="0" marL="457200" marR="0" rtl="0" algn="l">
              <a:lnSpc>
                <a:spcPct val="100000"/>
              </a:lnSpc>
              <a:spcBef>
                <a:spcPts val="0"/>
              </a:spcBef>
              <a:spcAft>
                <a:spcPts val="0"/>
              </a:spcAft>
              <a:buSzPts val="1100"/>
              <a:buChar char="●"/>
            </a:pPr>
            <a:r>
              <a:rPr lang="de"/>
              <a:t>Der F1-Score kombiniert die beiden Werte mathematisch</a:t>
            </a:r>
            <a:endParaRPr/>
          </a:p>
          <a:p>
            <a:pPr indent="-298450" lvl="0" marL="457200" marR="0" rtl="0" algn="l">
              <a:lnSpc>
                <a:spcPct val="100000"/>
              </a:lnSpc>
              <a:spcBef>
                <a:spcPts val="0"/>
              </a:spcBef>
              <a:spcAft>
                <a:spcPts val="0"/>
              </a:spcAft>
              <a:buSzPts val="1100"/>
              <a:buChar char="●"/>
            </a:pPr>
            <a:r>
              <a:rPr lang="de"/>
              <a:t>Um einen Classifier möglichst überindividuell einsetzen zu können, werden die Trainingsdaten am besten so aufbereitet, dass sie einem Gold-Standard entsprechen, d.h. die Daten werden von mindestens zwei Annotator*innen unabhängig voneinander annotiert. Alle Annotationen, bei denen sich beide einig sind, werden in den Goldstandard übernommen. Bei Uneinigkeit kann man sich noch einmal zusammensetzen und sich gemeinsam einigen oder es werden Regeln angewendet. Um einen Gold Standard automatisch zu erstellen, kann z.B. eine “Silver Annotation” definiert werden, d.h. die Daten eines bestimmten Annotierenden werden gegenüber den anderen bevorzugt.</a:t>
            </a:r>
            <a:endParaRPr/>
          </a:p>
          <a:p>
            <a:pPr indent="-298450" lvl="0" marL="457200" marR="0" rtl="0" algn="l">
              <a:lnSpc>
                <a:spcPct val="100000"/>
              </a:lnSpc>
              <a:spcBef>
                <a:spcPts val="0"/>
              </a:spcBef>
              <a:spcAft>
                <a:spcPts val="0"/>
              </a:spcAft>
              <a:buSzPts val="1100"/>
              <a:buChar char="●"/>
            </a:pPr>
            <a:r>
              <a:rPr lang="de"/>
              <a:t>Gute Resultate für die Figurenerkennung wurden von Jannidis et al. 2015 erzielt. Sie erreichten fast 90% F1-Score.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8ade9ab0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108ade9ab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56" name="Google Shape;5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59" name="Google Shape;59;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60" name="Google Shape;6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3" name="Google Shape;63;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64" name="Google Shape;64;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65" name="Google Shape;6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 name="Shape 66"/>
        <p:cNvGrpSpPr/>
        <p:nvPr/>
      </p:nvGrpSpPr>
      <p:grpSpPr>
        <a:xfrm>
          <a:off x="0" y="0"/>
          <a:ext cx="0" cy="0"/>
          <a:chOff x="0" y="0"/>
          <a:chExt cx="0" cy="0"/>
        </a:xfrm>
      </p:grpSpPr>
      <p:sp>
        <p:nvSpPr>
          <p:cNvPr id="67" name="Google Shape;67;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68" name="Google Shape;68;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0" name="Shape 70"/>
        <p:cNvGrpSpPr/>
        <p:nvPr/>
      </p:nvGrpSpPr>
      <p:grpSpPr>
        <a:xfrm>
          <a:off x="0" y="0"/>
          <a:ext cx="0" cy="0"/>
          <a:chOff x="0" y="0"/>
          <a:chExt cx="0" cy="0"/>
        </a:xfrm>
      </p:grpSpPr>
      <p:sp>
        <p:nvSpPr>
          <p:cNvPr id="71" name="Google Shape;71;p1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76" name="Google Shape;76;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77" name="Google Shape;77;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78" name="Google Shape;7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9" name="Shape 79"/>
        <p:cNvGrpSpPr/>
        <p:nvPr/>
      </p:nvGrpSpPr>
      <p:grpSpPr>
        <a:xfrm>
          <a:off x="0" y="0"/>
          <a:ext cx="0" cy="0"/>
          <a:chOff x="0" y="0"/>
          <a:chExt cx="0" cy="0"/>
        </a:xfrm>
      </p:grpSpPr>
      <p:sp>
        <p:nvSpPr>
          <p:cNvPr id="80" name="Google Shape;80;p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81" name="Google Shape;8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2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84" name="Google Shape;84;p2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22"/>
          <p:cNvSpPr txBox="1"/>
          <p:nvPr/>
        </p:nvSpPr>
        <p:spPr>
          <a:xfrm>
            <a:off x="0" y="376295"/>
            <a:ext cx="9144000" cy="530100"/>
          </a:xfrm>
          <a:prstGeom prst="rect">
            <a:avLst/>
          </a:prstGeom>
          <a:solidFill>
            <a:srgbClr val="A6050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pic>
        <p:nvPicPr>
          <p:cNvPr id="91" name="Google Shape;91;p22"/>
          <p:cNvPicPr preferRelativeResize="0"/>
          <p:nvPr/>
        </p:nvPicPr>
        <p:blipFill rotWithShape="1">
          <a:blip r:embed="rId3">
            <a:alphaModFix/>
          </a:blip>
          <a:srcRect b="22402" l="0" r="0" t="0"/>
          <a:stretch/>
        </p:blipFill>
        <p:spPr>
          <a:xfrm>
            <a:off x="4486581" y="1063670"/>
            <a:ext cx="4105628" cy="3675863"/>
          </a:xfrm>
          <a:prstGeom prst="rect">
            <a:avLst/>
          </a:prstGeom>
          <a:noFill/>
          <a:ln>
            <a:noFill/>
          </a:ln>
        </p:spPr>
      </p:pic>
      <p:sp>
        <p:nvSpPr>
          <p:cNvPr id="92" name="Google Shape;92;p22"/>
          <p:cNvSpPr txBox="1"/>
          <p:nvPr/>
        </p:nvSpPr>
        <p:spPr>
          <a:xfrm>
            <a:off x="420625" y="2184850"/>
            <a:ext cx="4293300" cy="585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de" sz="2450">
                <a:solidFill>
                  <a:srgbClr val="205255"/>
                </a:solidFill>
                <a:latin typeface="Open Sans"/>
                <a:ea typeface="Open Sans"/>
                <a:cs typeface="Open Sans"/>
                <a:sym typeface="Open Sans"/>
              </a:rPr>
              <a:t>Named Entity Recognition</a:t>
            </a:r>
            <a:r>
              <a:rPr lang="de" sz="2050">
                <a:solidFill>
                  <a:srgbClr val="205255"/>
                </a:solidFill>
                <a:latin typeface="Open Sans"/>
                <a:ea typeface="Open Sans"/>
                <a:cs typeface="Open Sans"/>
                <a:sym typeface="Open Sans"/>
              </a:rPr>
              <a:t> </a:t>
            </a:r>
            <a:endParaRPr sz="2050">
              <a:solidFill>
                <a:srgbClr val="205255"/>
              </a:solidFill>
              <a:latin typeface="Open Sans"/>
              <a:ea typeface="Open Sans"/>
              <a:cs typeface="Open Sans"/>
              <a:sym typeface="Open Sans"/>
            </a:endParaRPr>
          </a:p>
          <a:p>
            <a:pPr indent="0" lvl="0" marL="0" marR="0" rtl="0" algn="l">
              <a:lnSpc>
                <a:spcPct val="115000"/>
              </a:lnSpc>
              <a:spcBef>
                <a:spcPts val="0"/>
              </a:spcBef>
              <a:spcAft>
                <a:spcPts val="0"/>
              </a:spcAft>
              <a:buNone/>
            </a:pPr>
            <a:r>
              <a:rPr i="1" lang="de" sz="2050">
                <a:solidFill>
                  <a:srgbClr val="205255"/>
                </a:solidFill>
                <a:latin typeface="Open Sans"/>
                <a:ea typeface="Open Sans"/>
                <a:cs typeface="Open Sans"/>
                <a:sym typeface="Open Sans"/>
              </a:rPr>
              <a:t>mit StanfordNER</a:t>
            </a:r>
            <a:endParaRPr i="1" sz="1250">
              <a:solidFill>
                <a:srgbClr val="205255"/>
              </a:solidFill>
              <a:latin typeface="Open Sans"/>
              <a:ea typeface="Open Sans"/>
              <a:cs typeface="Open Sans"/>
              <a:sym typeface="Open Sans"/>
            </a:endParaRPr>
          </a:p>
        </p:txBody>
      </p:sp>
      <p:pic>
        <p:nvPicPr>
          <p:cNvPr id="93" name="Google Shape;93;p22"/>
          <p:cNvPicPr preferRelativeResize="0"/>
          <p:nvPr/>
        </p:nvPicPr>
        <p:blipFill rotWithShape="1">
          <a:blip r:embed="rId4">
            <a:alphaModFix/>
          </a:blip>
          <a:srcRect b="0" l="0" r="0" t="0"/>
          <a:stretch/>
        </p:blipFill>
        <p:spPr>
          <a:xfrm>
            <a:off x="333912" y="1063670"/>
            <a:ext cx="2715877" cy="1173259"/>
          </a:xfrm>
          <a:prstGeom prst="rect">
            <a:avLst/>
          </a:prstGeom>
          <a:noFill/>
          <a:ln>
            <a:noFill/>
          </a:ln>
        </p:spPr>
      </p:pic>
      <p:pic>
        <p:nvPicPr>
          <p:cNvPr id="94" name="Google Shape;94;p22"/>
          <p:cNvPicPr preferRelativeResize="0"/>
          <p:nvPr/>
        </p:nvPicPr>
        <p:blipFill rotWithShape="1">
          <a:blip r:embed="rId5">
            <a:alphaModFix/>
          </a:blip>
          <a:srcRect b="0" l="0" r="0" t="0"/>
          <a:stretch/>
        </p:blipFill>
        <p:spPr>
          <a:xfrm>
            <a:off x="3075083" y="4324435"/>
            <a:ext cx="1100231" cy="624890"/>
          </a:xfrm>
          <a:prstGeom prst="rect">
            <a:avLst/>
          </a:prstGeom>
          <a:noFill/>
          <a:ln>
            <a:noFill/>
          </a:ln>
        </p:spPr>
      </p:pic>
      <p:pic>
        <p:nvPicPr>
          <p:cNvPr id="95" name="Google Shape;95;p22"/>
          <p:cNvPicPr preferRelativeResize="0"/>
          <p:nvPr/>
        </p:nvPicPr>
        <p:blipFill rotWithShape="1">
          <a:blip r:embed="rId6">
            <a:alphaModFix/>
          </a:blip>
          <a:srcRect b="0" l="0" r="0" t="0"/>
          <a:stretch/>
        </p:blipFill>
        <p:spPr>
          <a:xfrm>
            <a:off x="1725006" y="4142173"/>
            <a:ext cx="1100228" cy="1102441"/>
          </a:xfrm>
          <a:prstGeom prst="rect">
            <a:avLst/>
          </a:prstGeom>
          <a:noFill/>
          <a:ln>
            <a:noFill/>
          </a:ln>
        </p:spPr>
      </p:pic>
      <p:pic>
        <p:nvPicPr>
          <p:cNvPr descr="tud_logo" id="96" name="Google Shape;96;p22"/>
          <p:cNvPicPr preferRelativeResize="0"/>
          <p:nvPr/>
        </p:nvPicPr>
        <p:blipFill rotWithShape="1">
          <a:blip r:embed="rId7">
            <a:alphaModFix/>
          </a:blip>
          <a:srcRect b="0" l="0" r="5455" t="0"/>
          <a:stretch/>
        </p:blipFill>
        <p:spPr>
          <a:xfrm>
            <a:off x="221136" y="4400501"/>
            <a:ext cx="1427162" cy="585787"/>
          </a:xfrm>
          <a:prstGeom prst="rect">
            <a:avLst/>
          </a:prstGeom>
          <a:noFill/>
          <a:ln>
            <a:noFill/>
          </a:ln>
        </p:spPr>
      </p:pic>
      <p:sp>
        <p:nvSpPr>
          <p:cNvPr id="97" name="Google Shape;97;p22"/>
          <p:cNvSpPr txBox="1"/>
          <p:nvPr/>
        </p:nvSpPr>
        <p:spPr>
          <a:xfrm>
            <a:off x="0" y="0"/>
            <a:ext cx="9144000" cy="376200"/>
          </a:xfrm>
          <a:prstGeom prst="rect">
            <a:avLst/>
          </a:prstGeom>
          <a:solidFill>
            <a:srgbClr val="20525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3"/>
          <p:cNvSpPr txBox="1"/>
          <p:nvPr>
            <p:ph idx="1" type="subTitle"/>
          </p:nvPr>
        </p:nvSpPr>
        <p:spPr>
          <a:xfrm>
            <a:off x="0" y="376295"/>
            <a:ext cx="9144000" cy="530100"/>
          </a:xfrm>
          <a:prstGeom prst="rect">
            <a:avLst/>
          </a:prstGeom>
          <a:solidFill>
            <a:srgbClr val="A6050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800"/>
              <a:buFont typeface="Arial"/>
              <a:buNone/>
            </a:pPr>
            <a:r>
              <a:rPr lang="de" sz="2000">
                <a:solidFill>
                  <a:schemeClr val="lt1"/>
                </a:solidFill>
                <a:latin typeface="Open Sans"/>
                <a:ea typeface="Open Sans"/>
                <a:cs typeface="Open Sans"/>
                <a:sym typeface="Open Sans"/>
              </a:rPr>
              <a:t>Named Entity Recognition</a:t>
            </a:r>
            <a:endParaRPr sz="2000">
              <a:solidFill>
                <a:schemeClr val="lt1"/>
              </a:solidFill>
              <a:latin typeface="Open Sans"/>
              <a:ea typeface="Open Sans"/>
              <a:cs typeface="Open Sans"/>
              <a:sym typeface="Open Sans"/>
            </a:endParaRPr>
          </a:p>
        </p:txBody>
      </p:sp>
      <p:sp>
        <p:nvSpPr>
          <p:cNvPr id="103" name="Google Shape;103;p23"/>
          <p:cNvSpPr txBox="1"/>
          <p:nvPr>
            <p:ph idx="12" type="sldNum"/>
          </p:nvPr>
        </p:nvSpPr>
        <p:spPr>
          <a:xfrm>
            <a:off x="8472458" y="4663217"/>
            <a:ext cx="548700" cy="39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
                <a:solidFill>
                  <a:srgbClr val="000000"/>
                </a:solidFill>
              </a:rPr>
              <a:t>‹#›</a:t>
            </a:fld>
            <a:endParaRPr>
              <a:solidFill>
                <a:srgbClr val="000000"/>
              </a:solidFill>
            </a:endParaRPr>
          </a:p>
        </p:txBody>
      </p:sp>
      <p:sp>
        <p:nvSpPr>
          <p:cNvPr id="104" name="Google Shape;104;p23"/>
          <p:cNvSpPr txBox="1"/>
          <p:nvPr/>
        </p:nvSpPr>
        <p:spPr>
          <a:xfrm>
            <a:off x="307000" y="309002"/>
            <a:ext cx="8520600" cy="572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5200"/>
              <a:buFont typeface="Arial"/>
              <a:buNone/>
            </a:pPr>
            <a:r>
              <a:t/>
            </a:r>
            <a:endParaRPr b="1" i="0" sz="1800" u="none" cap="none" strike="noStrike">
              <a:solidFill>
                <a:schemeClr val="lt1"/>
              </a:solidFill>
              <a:latin typeface="Open Sans"/>
              <a:ea typeface="Open Sans"/>
              <a:cs typeface="Open Sans"/>
              <a:sym typeface="Open Sans"/>
            </a:endParaRPr>
          </a:p>
        </p:txBody>
      </p:sp>
      <p:sp>
        <p:nvSpPr>
          <p:cNvPr id="105" name="Google Shape;105;p23"/>
          <p:cNvSpPr txBox="1"/>
          <p:nvPr/>
        </p:nvSpPr>
        <p:spPr>
          <a:xfrm>
            <a:off x="0" y="0"/>
            <a:ext cx="9144000" cy="376200"/>
          </a:xfrm>
          <a:prstGeom prst="rect">
            <a:avLst/>
          </a:prstGeom>
          <a:solidFill>
            <a:srgbClr val="20525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Open Sans"/>
              <a:ea typeface="Open Sans"/>
              <a:cs typeface="Open Sans"/>
              <a:sym typeface="Open Sans"/>
            </a:endParaRPr>
          </a:p>
        </p:txBody>
      </p:sp>
      <p:pic>
        <p:nvPicPr>
          <p:cNvPr id="106" name="Google Shape;106;p23"/>
          <p:cNvPicPr preferRelativeResize="0"/>
          <p:nvPr/>
        </p:nvPicPr>
        <p:blipFill rotWithShape="1">
          <a:blip r:embed="rId3">
            <a:alphaModFix/>
          </a:blip>
          <a:srcRect b="17552" l="22196" r="23147" t="4364"/>
          <a:stretch/>
        </p:blipFill>
        <p:spPr>
          <a:xfrm>
            <a:off x="577733" y="2875664"/>
            <a:ext cx="2552284" cy="1958834"/>
          </a:xfrm>
          <a:prstGeom prst="rect">
            <a:avLst/>
          </a:prstGeom>
          <a:noFill/>
          <a:ln>
            <a:noFill/>
          </a:ln>
        </p:spPr>
      </p:pic>
      <p:pic>
        <p:nvPicPr>
          <p:cNvPr id="107" name="Google Shape;107;p23"/>
          <p:cNvPicPr preferRelativeResize="0"/>
          <p:nvPr/>
        </p:nvPicPr>
        <p:blipFill rotWithShape="1">
          <a:blip r:embed="rId4">
            <a:alphaModFix/>
          </a:blip>
          <a:srcRect b="12005" l="23149" r="25633" t="13837"/>
          <a:stretch/>
        </p:blipFill>
        <p:spPr>
          <a:xfrm>
            <a:off x="3248952" y="1197855"/>
            <a:ext cx="2552284" cy="1985323"/>
          </a:xfrm>
          <a:prstGeom prst="rect">
            <a:avLst/>
          </a:prstGeom>
          <a:noFill/>
          <a:ln>
            <a:noFill/>
          </a:ln>
        </p:spPr>
      </p:pic>
      <p:pic>
        <p:nvPicPr>
          <p:cNvPr id="108" name="Google Shape;108;p23"/>
          <p:cNvPicPr preferRelativeResize="0"/>
          <p:nvPr/>
        </p:nvPicPr>
        <p:blipFill rotWithShape="1">
          <a:blip r:embed="rId5">
            <a:alphaModFix/>
          </a:blip>
          <a:srcRect b="12360" l="23150" r="23433" t="9557"/>
          <a:stretch/>
        </p:blipFill>
        <p:spPr>
          <a:xfrm>
            <a:off x="5801238" y="2301567"/>
            <a:ext cx="2552284" cy="2004389"/>
          </a:xfrm>
          <a:prstGeom prst="rect">
            <a:avLst/>
          </a:prstGeom>
          <a:noFill/>
          <a:ln>
            <a:noFill/>
          </a:ln>
        </p:spPr>
      </p:pic>
      <p:sp>
        <p:nvSpPr>
          <p:cNvPr id="109" name="Google Shape;109;p23"/>
          <p:cNvSpPr txBox="1"/>
          <p:nvPr/>
        </p:nvSpPr>
        <p:spPr>
          <a:xfrm>
            <a:off x="82900" y="988235"/>
            <a:ext cx="8520600" cy="123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1600" u="none" cap="none" strike="noStrike">
                <a:solidFill>
                  <a:srgbClr val="000000"/>
                </a:solidFill>
                <a:latin typeface="Open Sans"/>
                <a:ea typeface="Open Sans"/>
                <a:cs typeface="Open Sans"/>
                <a:sym typeface="Open Sans"/>
              </a:rPr>
              <a:t>Named Entity Recognition </a:t>
            </a:r>
            <a:endParaRPr b="1"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de" sz="1600">
                <a:latin typeface="Open Sans"/>
                <a:ea typeface="Open Sans"/>
                <a:cs typeface="Open Sans"/>
                <a:sym typeface="Open Sans"/>
              </a:rPr>
              <a:t>in den Literaturwissenschaften</a:t>
            </a:r>
            <a:endParaRPr sz="1600"/>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p:txBody>
      </p:sp>
      <p:sp>
        <p:nvSpPr>
          <p:cNvPr id="110" name="Google Shape;110;p23"/>
          <p:cNvSpPr txBox="1"/>
          <p:nvPr/>
        </p:nvSpPr>
        <p:spPr>
          <a:xfrm>
            <a:off x="3672374" y="971475"/>
            <a:ext cx="17217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de">
                <a:latin typeface="Open Sans"/>
                <a:ea typeface="Open Sans"/>
                <a:cs typeface="Open Sans"/>
                <a:sym typeface="Open Sans"/>
              </a:rPr>
              <a:t>Figuren</a:t>
            </a:r>
            <a:endParaRPr b="0" i="0" sz="1400" u="none" cap="none" strike="noStrike">
              <a:solidFill>
                <a:srgbClr val="000000"/>
              </a:solidFill>
              <a:latin typeface="Open Sans"/>
              <a:ea typeface="Open Sans"/>
              <a:cs typeface="Open Sans"/>
              <a:sym typeface="Open Sans"/>
            </a:endParaRPr>
          </a:p>
        </p:txBody>
      </p:sp>
      <p:sp>
        <p:nvSpPr>
          <p:cNvPr id="111" name="Google Shape;111;p23"/>
          <p:cNvSpPr txBox="1"/>
          <p:nvPr/>
        </p:nvSpPr>
        <p:spPr>
          <a:xfrm>
            <a:off x="6047980" y="2036625"/>
            <a:ext cx="2027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de">
                <a:latin typeface="Open Sans"/>
                <a:ea typeface="Open Sans"/>
                <a:cs typeface="Open Sans"/>
                <a:sym typeface="Open Sans"/>
              </a:rPr>
              <a:t>Raum</a:t>
            </a:r>
            <a:endParaRPr/>
          </a:p>
        </p:txBody>
      </p:sp>
      <p:sp>
        <p:nvSpPr>
          <p:cNvPr id="112" name="Google Shape;112;p23"/>
          <p:cNvSpPr txBox="1"/>
          <p:nvPr/>
        </p:nvSpPr>
        <p:spPr>
          <a:xfrm>
            <a:off x="941300" y="2571750"/>
            <a:ext cx="18489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 sz="1400" u="none" cap="none" strike="noStrike">
                <a:solidFill>
                  <a:srgbClr val="000000"/>
                </a:solidFill>
                <a:latin typeface="Open Sans"/>
                <a:ea typeface="Open Sans"/>
                <a:cs typeface="Open Sans"/>
                <a:sym typeface="Open Sans"/>
              </a:rPr>
              <a:t>Organi</a:t>
            </a:r>
            <a:r>
              <a:rPr lang="de">
                <a:latin typeface="Open Sans"/>
                <a:ea typeface="Open Sans"/>
                <a:cs typeface="Open Sans"/>
                <a:sym typeface="Open Sans"/>
              </a:rPr>
              <a:t>sationen</a:t>
            </a:r>
            <a:endParaRPr b="0" i="0" sz="1400" u="none" cap="none" strike="noStrike">
              <a:solidFill>
                <a:srgbClr val="000000"/>
              </a:solidFill>
              <a:latin typeface="Open Sans"/>
              <a:ea typeface="Open Sans"/>
              <a:cs typeface="Open Sans"/>
              <a:sym typeface="Open Sans"/>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idx="1" type="subTitle"/>
          </p:nvPr>
        </p:nvSpPr>
        <p:spPr>
          <a:xfrm>
            <a:off x="0" y="376295"/>
            <a:ext cx="9144000" cy="530100"/>
          </a:xfrm>
          <a:prstGeom prst="rect">
            <a:avLst/>
          </a:prstGeom>
          <a:solidFill>
            <a:srgbClr val="A6050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800"/>
              <a:buFont typeface="Arial"/>
              <a:buNone/>
            </a:pPr>
            <a:r>
              <a:rPr lang="de" sz="2000">
                <a:solidFill>
                  <a:schemeClr val="lt1"/>
                </a:solidFill>
                <a:latin typeface="Open Sans"/>
                <a:ea typeface="Open Sans"/>
                <a:cs typeface="Open Sans"/>
                <a:sym typeface="Open Sans"/>
              </a:rPr>
              <a:t>Named Entity Recognition</a:t>
            </a:r>
            <a:endParaRPr sz="2000">
              <a:solidFill>
                <a:schemeClr val="lt1"/>
              </a:solidFill>
              <a:latin typeface="Open Sans"/>
              <a:ea typeface="Open Sans"/>
              <a:cs typeface="Open Sans"/>
              <a:sym typeface="Open Sans"/>
            </a:endParaRPr>
          </a:p>
        </p:txBody>
      </p:sp>
      <p:sp>
        <p:nvSpPr>
          <p:cNvPr id="118" name="Google Shape;118;p24"/>
          <p:cNvSpPr txBox="1"/>
          <p:nvPr>
            <p:ph idx="12" type="sldNum"/>
          </p:nvPr>
        </p:nvSpPr>
        <p:spPr>
          <a:xfrm>
            <a:off x="8472458" y="4663217"/>
            <a:ext cx="548700" cy="39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
                <a:solidFill>
                  <a:srgbClr val="000000"/>
                </a:solidFill>
              </a:rPr>
              <a:t>‹#›</a:t>
            </a:fld>
            <a:endParaRPr>
              <a:solidFill>
                <a:srgbClr val="000000"/>
              </a:solidFill>
            </a:endParaRPr>
          </a:p>
        </p:txBody>
      </p:sp>
      <p:sp>
        <p:nvSpPr>
          <p:cNvPr id="119" name="Google Shape;119;p24"/>
          <p:cNvSpPr txBox="1"/>
          <p:nvPr/>
        </p:nvSpPr>
        <p:spPr>
          <a:xfrm>
            <a:off x="307000" y="309002"/>
            <a:ext cx="8520600" cy="572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5200"/>
              <a:buFont typeface="Arial"/>
              <a:buNone/>
            </a:pPr>
            <a:r>
              <a:t/>
            </a:r>
            <a:endParaRPr b="1" i="0" sz="1800" u="none" cap="none" strike="noStrike">
              <a:solidFill>
                <a:schemeClr val="lt1"/>
              </a:solidFill>
              <a:latin typeface="Open Sans"/>
              <a:ea typeface="Open Sans"/>
              <a:cs typeface="Open Sans"/>
              <a:sym typeface="Open Sans"/>
            </a:endParaRPr>
          </a:p>
        </p:txBody>
      </p:sp>
      <p:sp>
        <p:nvSpPr>
          <p:cNvPr id="120" name="Google Shape;120;p24"/>
          <p:cNvSpPr txBox="1"/>
          <p:nvPr/>
        </p:nvSpPr>
        <p:spPr>
          <a:xfrm>
            <a:off x="0" y="0"/>
            <a:ext cx="9144000" cy="376200"/>
          </a:xfrm>
          <a:prstGeom prst="rect">
            <a:avLst/>
          </a:prstGeom>
          <a:solidFill>
            <a:srgbClr val="20525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Open Sans"/>
              <a:ea typeface="Open Sans"/>
              <a:cs typeface="Open Sans"/>
              <a:sym typeface="Open Sans"/>
            </a:endParaRPr>
          </a:p>
        </p:txBody>
      </p:sp>
      <p:sp>
        <p:nvSpPr>
          <p:cNvPr id="121" name="Google Shape;121;p24"/>
          <p:cNvSpPr txBox="1"/>
          <p:nvPr/>
        </p:nvSpPr>
        <p:spPr>
          <a:xfrm>
            <a:off x="121750" y="1173385"/>
            <a:ext cx="8520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1400" u="none" cap="none" strike="noStrike">
                <a:solidFill>
                  <a:srgbClr val="000000"/>
                </a:solidFill>
                <a:latin typeface="Open Sans"/>
                <a:ea typeface="Open Sans"/>
                <a:cs typeface="Open Sans"/>
                <a:sym typeface="Open Sans"/>
              </a:rPr>
              <a:t>W</a:t>
            </a:r>
            <a:r>
              <a:rPr b="1" lang="de">
                <a:latin typeface="Open Sans"/>
                <a:ea typeface="Open Sans"/>
                <a:cs typeface="Open Sans"/>
                <a:sym typeface="Open Sans"/>
              </a:rPr>
              <a:t>as ein NER-Tool nicht lesen kann</a:t>
            </a:r>
            <a:r>
              <a:rPr b="1" i="0" lang="de" sz="1400" u="none" cap="none" strike="noStrike">
                <a:solidFill>
                  <a:srgbClr val="000000"/>
                </a:solidFill>
                <a:latin typeface="Open Sans"/>
                <a:ea typeface="Open Sans"/>
                <a:cs typeface="Open Sans"/>
                <a:sym typeface="Open Sans"/>
              </a:rPr>
              <a: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p:txBody>
      </p:sp>
      <p:sp>
        <p:nvSpPr>
          <p:cNvPr id="122" name="Google Shape;122;p24"/>
          <p:cNvSpPr txBox="1"/>
          <p:nvPr/>
        </p:nvSpPr>
        <p:spPr>
          <a:xfrm>
            <a:off x="3191451" y="1915350"/>
            <a:ext cx="2923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1400" u="none" cap="none" strike="noStrike">
                <a:solidFill>
                  <a:srgbClr val="000000"/>
                </a:solidFill>
                <a:latin typeface="Open Sans"/>
                <a:ea typeface="Open Sans"/>
                <a:cs typeface="Open Sans"/>
                <a:sym typeface="Open Sans"/>
              </a:rPr>
              <a:t>W</a:t>
            </a:r>
            <a:r>
              <a:rPr b="1" lang="de">
                <a:latin typeface="Open Sans"/>
                <a:ea typeface="Open Sans"/>
                <a:cs typeface="Open Sans"/>
                <a:sym typeface="Open Sans"/>
              </a:rPr>
              <a:t>as ein NER-Tool lesen kann</a:t>
            </a:r>
            <a:r>
              <a:rPr b="1" i="0" lang="de" sz="1400" u="none" cap="none" strike="noStrike">
                <a:solidFill>
                  <a:srgbClr val="000000"/>
                </a:solidFill>
                <a:latin typeface="Open Sans"/>
                <a:ea typeface="Open Sans"/>
                <a:cs typeface="Open Sans"/>
                <a:sym typeface="Open Sans"/>
              </a:rPr>
              <a:t>:</a:t>
            </a:r>
            <a:endParaRPr/>
          </a:p>
        </p:txBody>
      </p:sp>
      <p:pic>
        <p:nvPicPr>
          <p:cNvPr id="123" name="Google Shape;123;p24"/>
          <p:cNvPicPr preferRelativeResize="0"/>
          <p:nvPr/>
        </p:nvPicPr>
        <p:blipFill rotWithShape="1">
          <a:blip r:embed="rId3">
            <a:alphaModFix/>
          </a:blip>
          <a:srcRect b="0" l="0" r="0" t="0"/>
          <a:stretch/>
        </p:blipFill>
        <p:spPr>
          <a:xfrm>
            <a:off x="541194" y="1607917"/>
            <a:ext cx="2258474" cy="1763668"/>
          </a:xfrm>
          <a:prstGeom prst="rect">
            <a:avLst/>
          </a:prstGeom>
          <a:noFill/>
          <a:ln>
            <a:noFill/>
          </a:ln>
        </p:spPr>
      </p:pic>
      <p:pic>
        <p:nvPicPr>
          <p:cNvPr id="124" name="Google Shape;124;p24"/>
          <p:cNvPicPr preferRelativeResize="0"/>
          <p:nvPr/>
        </p:nvPicPr>
        <p:blipFill rotWithShape="1">
          <a:blip r:embed="rId4">
            <a:alphaModFix/>
          </a:blip>
          <a:srcRect b="1302" l="1164" r="16259" t="0"/>
          <a:stretch/>
        </p:blipFill>
        <p:spPr>
          <a:xfrm>
            <a:off x="2850658" y="2394646"/>
            <a:ext cx="3605392" cy="2439853"/>
          </a:xfrm>
          <a:prstGeom prst="rect">
            <a:avLst/>
          </a:prstGeom>
          <a:noFill/>
          <a:ln>
            <a:noFill/>
          </a:ln>
        </p:spPr>
      </p:pic>
      <p:sp>
        <p:nvSpPr>
          <p:cNvPr id="125" name="Google Shape;125;p24"/>
          <p:cNvSpPr txBox="1"/>
          <p:nvPr/>
        </p:nvSpPr>
        <p:spPr>
          <a:xfrm>
            <a:off x="5710350" y="2732425"/>
            <a:ext cx="3310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de">
                <a:latin typeface="Open Sans"/>
                <a:ea typeface="Open Sans"/>
                <a:cs typeface="Open Sans"/>
                <a:sym typeface="Open Sans"/>
              </a:rPr>
              <a:t>Also müssen wir zusammen lesen</a:t>
            </a:r>
            <a:r>
              <a:rPr b="1" i="0" lang="de" sz="1400" u="none" cap="none" strike="noStrike">
                <a:solidFill>
                  <a:srgbClr val="000000"/>
                </a:solidFill>
                <a:latin typeface="Open Sans"/>
                <a:ea typeface="Open Sans"/>
                <a:cs typeface="Open Sans"/>
                <a:sym typeface="Open Sans"/>
              </a:rPr>
              <a:t>:</a:t>
            </a:r>
            <a:endParaRPr/>
          </a:p>
        </p:txBody>
      </p:sp>
      <p:pic>
        <p:nvPicPr>
          <p:cNvPr id="126" name="Google Shape;126;p24"/>
          <p:cNvPicPr preferRelativeResize="0"/>
          <p:nvPr/>
        </p:nvPicPr>
        <p:blipFill rotWithShape="1">
          <a:blip r:embed="rId5">
            <a:alphaModFix/>
          </a:blip>
          <a:srcRect b="5912" l="21674" r="28129" t="38206"/>
          <a:stretch/>
        </p:blipFill>
        <p:spPr>
          <a:xfrm>
            <a:off x="6570220" y="3040236"/>
            <a:ext cx="2336767" cy="1726969"/>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idx="1" type="subTitle"/>
          </p:nvPr>
        </p:nvSpPr>
        <p:spPr>
          <a:xfrm>
            <a:off x="0" y="376295"/>
            <a:ext cx="9144000" cy="530100"/>
          </a:xfrm>
          <a:prstGeom prst="rect">
            <a:avLst/>
          </a:prstGeom>
          <a:solidFill>
            <a:srgbClr val="A6050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800"/>
              <a:buFont typeface="Arial"/>
              <a:buNone/>
            </a:pPr>
            <a:r>
              <a:rPr lang="de" sz="2000">
                <a:solidFill>
                  <a:schemeClr val="lt1"/>
                </a:solidFill>
                <a:latin typeface="Open Sans"/>
                <a:ea typeface="Open Sans"/>
                <a:cs typeface="Open Sans"/>
                <a:sym typeface="Open Sans"/>
              </a:rPr>
              <a:t>Named Entity Recognition</a:t>
            </a:r>
            <a:endParaRPr sz="2000">
              <a:solidFill>
                <a:schemeClr val="lt1"/>
              </a:solidFill>
              <a:latin typeface="Open Sans"/>
              <a:ea typeface="Open Sans"/>
              <a:cs typeface="Open Sans"/>
              <a:sym typeface="Open Sans"/>
            </a:endParaRPr>
          </a:p>
        </p:txBody>
      </p:sp>
      <p:sp>
        <p:nvSpPr>
          <p:cNvPr id="132" name="Google Shape;132;p25"/>
          <p:cNvSpPr txBox="1"/>
          <p:nvPr>
            <p:ph idx="12" type="sldNum"/>
          </p:nvPr>
        </p:nvSpPr>
        <p:spPr>
          <a:xfrm>
            <a:off x="8472458" y="4663217"/>
            <a:ext cx="548700" cy="39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
                <a:solidFill>
                  <a:srgbClr val="000000"/>
                </a:solidFill>
              </a:rPr>
              <a:t>‹#›</a:t>
            </a:fld>
            <a:endParaRPr>
              <a:solidFill>
                <a:srgbClr val="000000"/>
              </a:solidFill>
            </a:endParaRPr>
          </a:p>
        </p:txBody>
      </p:sp>
      <p:sp>
        <p:nvSpPr>
          <p:cNvPr id="133" name="Google Shape;133;p25"/>
          <p:cNvSpPr txBox="1"/>
          <p:nvPr/>
        </p:nvSpPr>
        <p:spPr>
          <a:xfrm>
            <a:off x="307000" y="309002"/>
            <a:ext cx="8520600" cy="572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5200"/>
              <a:buFont typeface="Arial"/>
              <a:buNone/>
            </a:pPr>
            <a:r>
              <a:t/>
            </a:r>
            <a:endParaRPr b="1" i="0" sz="1800" u="none" cap="none" strike="noStrike">
              <a:solidFill>
                <a:schemeClr val="lt1"/>
              </a:solidFill>
              <a:latin typeface="Open Sans"/>
              <a:ea typeface="Open Sans"/>
              <a:cs typeface="Open Sans"/>
              <a:sym typeface="Open Sans"/>
            </a:endParaRPr>
          </a:p>
        </p:txBody>
      </p:sp>
      <p:sp>
        <p:nvSpPr>
          <p:cNvPr id="134" name="Google Shape;134;p25"/>
          <p:cNvSpPr txBox="1"/>
          <p:nvPr/>
        </p:nvSpPr>
        <p:spPr>
          <a:xfrm>
            <a:off x="0" y="0"/>
            <a:ext cx="9144000" cy="376200"/>
          </a:xfrm>
          <a:prstGeom prst="rect">
            <a:avLst/>
          </a:prstGeom>
          <a:solidFill>
            <a:srgbClr val="20525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Open Sans"/>
              <a:ea typeface="Open Sans"/>
              <a:cs typeface="Open Sans"/>
              <a:sym typeface="Open Sans"/>
            </a:endParaRPr>
          </a:p>
        </p:txBody>
      </p:sp>
      <p:sp>
        <p:nvSpPr>
          <p:cNvPr id="135" name="Google Shape;135;p25"/>
          <p:cNvSpPr txBox="1"/>
          <p:nvPr/>
        </p:nvSpPr>
        <p:spPr>
          <a:xfrm>
            <a:off x="307000" y="1170535"/>
            <a:ext cx="8520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 sz="1400" u="none" cap="none" strike="noStrike">
                <a:solidFill>
                  <a:srgbClr val="000000"/>
                </a:solidFill>
                <a:latin typeface="Open Sans"/>
                <a:ea typeface="Open Sans"/>
                <a:cs typeface="Open Sans"/>
                <a:sym typeface="Open Sans"/>
              </a:rPr>
              <a:t>W</a:t>
            </a:r>
            <a:r>
              <a:rPr b="1" lang="de">
                <a:latin typeface="Open Sans"/>
                <a:ea typeface="Open Sans"/>
                <a:cs typeface="Open Sans"/>
                <a:sym typeface="Open Sans"/>
              </a:rPr>
              <a:t>arum brauchen wir Domänenadaption</a:t>
            </a:r>
            <a:r>
              <a:rPr b="1" i="0" lang="de" sz="1400" u="none" cap="none" strike="noStrike">
                <a:solidFill>
                  <a:srgbClr val="000000"/>
                </a:solidFill>
                <a:latin typeface="Open Sans"/>
                <a:ea typeface="Open Sans"/>
                <a:cs typeface="Open Sans"/>
                <a:sym typeface="Open Sans"/>
              </a:rPr>
              <a: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p:txBody>
      </p:sp>
      <p:pic>
        <p:nvPicPr>
          <p:cNvPr id="136" name="Google Shape;136;p25"/>
          <p:cNvPicPr preferRelativeResize="0"/>
          <p:nvPr/>
        </p:nvPicPr>
        <p:blipFill rotWithShape="1">
          <a:blip r:embed="rId3">
            <a:alphaModFix/>
          </a:blip>
          <a:srcRect b="0" l="0" r="0" t="0"/>
          <a:stretch/>
        </p:blipFill>
        <p:spPr>
          <a:xfrm>
            <a:off x="459658" y="1427671"/>
            <a:ext cx="7753315" cy="3932518"/>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idx="1" type="subTitle"/>
          </p:nvPr>
        </p:nvSpPr>
        <p:spPr>
          <a:xfrm>
            <a:off x="0" y="376295"/>
            <a:ext cx="9144000" cy="530100"/>
          </a:xfrm>
          <a:prstGeom prst="rect">
            <a:avLst/>
          </a:prstGeom>
          <a:solidFill>
            <a:srgbClr val="A6050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800"/>
              <a:buFont typeface="Arial"/>
              <a:buNone/>
            </a:pPr>
            <a:r>
              <a:rPr lang="de" sz="2000">
                <a:solidFill>
                  <a:schemeClr val="lt1"/>
                </a:solidFill>
                <a:latin typeface="Open Sans"/>
                <a:ea typeface="Open Sans"/>
                <a:cs typeface="Open Sans"/>
                <a:sym typeface="Open Sans"/>
              </a:rPr>
              <a:t>Etwas </a:t>
            </a:r>
            <a:r>
              <a:rPr lang="de" sz="2000">
                <a:solidFill>
                  <a:schemeClr val="lt1"/>
                </a:solidFill>
                <a:latin typeface="Open Sans"/>
                <a:ea typeface="Open Sans"/>
                <a:cs typeface="Open Sans"/>
                <a:sym typeface="Open Sans"/>
              </a:rPr>
              <a:t>Mathe</a:t>
            </a:r>
            <a:endParaRPr sz="2000">
              <a:solidFill>
                <a:schemeClr val="lt1"/>
              </a:solidFill>
              <a:latin typeface="Open Sans"/>
              <a:ea typeface="Open Sans"/>
              <a:cs typeface="Open Sans"/>
              <a:sym typeface="Open Sans"/>
            </a:endParaRPr>
          </a:p>
        </p:txBody>
      </p:sp>
      <p:sp>
        <p:nvSpPr>
          <p:cNvPr id="142" name="Google Shape;142;p26"/>
          <p:cNvSpPr txBox="1"/>
          <p:nvPr>
            <p:ph idx="12" type="sldNum"/>
          </p:nvPr>
        </p:nvSpPr>
        <p:spPr>
          <a:xfrm>
            <a:off x="8472458" y="4663217"/>
            <a:ext cx="548700" cy="39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
                <a:solidFill>
                  <a:srgbClr val="000000"/>
                </a:solidFill>
              </a:rPr>
              <a:t>‹#›</a:t>
            </a:fld>
            <a:endParaRPr>
              <a:solidFill>
                <a:srgbClr val="000000"/>
              </a:solidFill>
            </a:endParaRPr>
          </a:p>
        </p:txBody>
      </p:sp>
      <p:sp>
        <p:nvSpPr>
          <p:cNvPr id="143" name="Google Shape;143;p26"/>
          <p:cNvSpPr txBox="1"/>
          <p:nvPr/>
        </p:nvSpPr>
        <p:spPr>
          <a:xfrm>
            <a:off x="307000" y="309002"/>
            <a:ext cx="8520600" cy="572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5200"/>
              <a:buFont typeface="Arial"/>
              <a:buNone/>
            </a:pPr>
            <a:r>
              <a:t/>
            </a:r>
            <a:endParaRPr b="1" i="0" sz="1800" u="none" cap="none" strike="noStrike">
              <a:solidFill>
                <a:schemeClr val="lt1"/>
              </a:solidFill>
              <a:latin typeface="Open Sans"/>
              <a:ea typeface="Open Sans"/>
              <a:cs typeface="Open Sans"/>
              <a:sym typeface="Open Sans"/>
            </a:endParaRPr>
          </a:p>
        </p:txBody>
      </p:sp>
      <p:sp>
        <p:nvSpPr>
          <p:cNvPr id="144" name="Google Shape;144;p26"/>
          <p:cNvSpPr txBox="1"/>
          <p:nvPr/>
        </p:nvSpPr>
        <p:spPr>
          <a:xfrm>
            <a:off x="0" y="0"/>
            <a:ext cx="9144000" cy="376200"/>
          </a:xfrm>
          <a:prstGeom prst="rect">
            <a:avLst/>
          </a:prstGeom>
          <a:solidFill>
            <a:srgbClr val="20525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Open Sans"/>
              <a:ea typeface="Open Sans"/>
              <a:cs typeface="Open Sans"/>
              <a:sym typeface="Open Sans"/>
            </a:endParaRPr>
          </a:p>
        </p:txBody>
      </p:sp>
      <p:sp>
        <p:nvSpPr>
          <p:cNvPr id="145" name="Google Shape;145;p26"/>
          <p:cNvSpPr txBox="1"/>
          <p:nvPr/>
        </p:nvSpPr>
        <p:spPr>
          <a:xfrm>
            <a:off x="0" y="1048060"/>
            <a:ext cx="8520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de">
                <a:latin typeface="Open Sans"/>
                <a:ea typeface="Open Sans"/>
                <a:cs typeface="Open Sans"/>
                <a:sym typeface="Open Sans"/>
              </a:rPr>
              <a:t>Woran erkennen wir, ob ein NER-Classifier gut genug ist</a:t>
            </a:r>
            <a:r>
              <a:rPr b="1" i="0" lang="de" sz="1400" u="none" cap="none" strike="noStrike">
                <a:solidFill>
                  <a:srgbClr val="000000"/>
                </a:solidFill>
                <a:latin typeface="Open Sans"/>
                <a:ea typeface="Open Sans"/>
                <a:cs typeface="Open Sans"/>
                <a:sym typeface="Open Sans"/>
              </a:rPr>
              <a: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p:txBody>
      </p:sp>
      <p:sp>
        <p:nvSpPr>
          <p:cNvPr id="146" name="Google Shape;146;p26"/>
          <p:cNvSpPr txBox="1"/>
          <p:nvPr/>
        </p:nvSpPr>
        <p:spPr>
          <a:xfrm>
            <a:off x="621567" y="1521148"/>
            <a:ext cx="7173900" cy="332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de" sz="1400" u="none" cap="none" strike="noStrike">
                <a:solidFill>
                  <a:srgbClr val="000000"/>
                </a:solidFill>
                <a:latin typeface="Open Sans"/>
                <a:ea typeface="Open Sans"/>
                <a:cs typeface="Open Sans"/>
                <a:sym typeface="Open Sans"/>
              </a:rPr>
              <a:t>Precision</a:t>
            </a:r>
            <a:r>
              <a:rPr b="0" i="0" lang="de" sz="1400" u="none" cap="none" strike="noStrike">
                <a:solidFill>
                  <a:srgbClr val="000000"/>
                </a:solidFill>
                <a:latin typeface="Open Sans"/>
                <a:ea typeface="Open Sans"/>
                <a:cs typeface="Open Sans"/>
                <a:sym typeface="Open Sans"/>
              </a:rPr>
              <a:t> = </a:t>
            </a:r>
            <a:r>
              <a:rPr lang="de">
                <a:latin typeface="Open Sans"/>
                <a:ea typeface="Open Sans"/>
                <a:cs typeface="Open Sans"/>
                <a:sym typeface="Open Sans"/>
              </a:rPr>
              <a:t>Anzahl der richtig erkannten Annotationen</a:t>
            </a:r>
            <a:r>
              <a:rPr b="0" i="0" lang="de" sz="1400" u="none" cap="none" strike="noStrike">
                <a:solidFill>
                  <a:srgbClr val="000000"/>
                </a:solidFill>
                <a:latin typeface="Open Sans"/>
                <a:ea typeface="Open Sans"/>
                <a:cs typeface="Open Sans"/>
                <a:sym typeface="Open Sans"/>
              </a:rPr>
              <a:t> / </a:t>
            </a:r>
            <a:r>
              <a:rPr lang="de">
                <a:latin typeface="Open Sans"/>
                <a:ea typeface="Open Sans"/>
                <a:cs typeface="Open Sans"/>
                <a:sym typeface="Open Sans"/>
              </a:rPr>
              <a:t>Anzahl aller automatisch erstellter Annotationen</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sz="800">
              <a:latin typeface="Open Sans"/>
              <a:ea typeface="Open Sans"/>
              <a:cs typeface="Open Sans"/>
              <a:sym typeface="Open Sans"/>
            </a:endParaRPr>
          </a:p>
          <a:p>
            <a:pPr indent="0" lvl="0" marL="0" marR="0" rtl="0" algn="l">
              <a:lnSpc>
                <a:spcPct val="100000"/>
              </a:lnSpc>
              <a:spcBef>
                <a:spcPts val="0"/>
              </a:spcBef>
              <a:spcAft>
                <a:spcPts val="0"/>
              </a:spcAft>
              <a:buNone/>
            </a:pPr>
            <a:r>
              <a:rPr b="0" i="1" lang="de" sz="1400" u="none" cap="none" strike="noStrike">
                <a:solidFill>
                  <a:srgbClr val="000000"/>
                </a:solidFill>
                <a:latin typeface="Open Sans"/>
                <a:ea typeface="Open Sans"/>
                <a:cs typeface="Open Sans"/>
                <a:sym typeface="Open Sans"/>
              </a:rPr>
              <a:t>Recall</a:t>
            </a:r>
            <a:r>
              <a:rPr b="0" i="0" lang="de" sz="1400" u="none" cap="none" strike="noStrike">
                <a:solidFill>
                  <a:srgbClr val="000000"/>
                </a:solidFill>
                <a:latin typeface="Open Sans"/>
                <a:ea typeface="Open Sans"/>
                <a:cs typeface="Open Sans"/>
                <a:sym typeface="Open Sans"/>
              </a:rPr>
              <a:t> = </a:t>
            </a:r>
            <a:r>
              <a:rPr lang="de">
                <a:latin typeface="Open Sans"/>
                <a:ea typeface="Open Sans"/>
                <a:cs typeface="Open Sans"/>
                <a:sym typeface="Open Sans"/>
              </a:rPr>
              <a:t>Anzahl aller richtigen Annotationen</a:t>
            </a:r>
            <a:r>
              <a:rPr b="0" i="0" lang="de" sz="1400" u="none" cap="none" strike="noStrike">
                <a:solidFill>
                  <a:srgbClr val="000000"/>
                </a:solidFill>
                <a:latin typeface="Open Sans"/>
                <a:ea typeface="Open Sans"/>
                <a:cs typeface="Open Sans"/>
                <a:sym typeface="Open Sans"/>
              </a:rPr>
              <a:t> / </a:t>
            </a:r>
            <a:r>
              <a:rPr lang="de">
                <a:latin typeface="Open Sans"/>
                <a:ea typeface="Open Sans"/>
                <a:cs typeface="Open Sans"/>
                <a:sym typeface="Open Sans"/>
              </a:rPr>
              <a:t>Anzahl aller Indikatoren einer Kategorie</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sz="800">
              <a:latin typeface="Open Sans"/>
              <a:ea typeface="Open Sans"/>
              <a:cs typeface="Open Sans"/>
              <a:sym typeface="Open Sans"/>
            </a:endParaRPr>
          </a:p>
          <a:p>
            <a:pPr indent="0" lvl="0" marL="0" marR="0" rtl="0" algn="l">
              <a:lnSpc>
                <a:spcPct val="100000"/>
              </a:lnSpc>
              <a:spcBef>
                <a:spcPts val="0"/>
              </a:spcBef>
              <a:spcAft>
                <a:spcPts val="0"/>
              </a:spcAft>
              <a:buNone/>
            </a:pPr>
            <a:r>
              <a:rPr b="0" i="1" lang="de" sz="1400" u="none" cap="none" strike="noStrike">
                <a:solidFill>
                  <a:srgbClr val="000000"/>
                </a:solidFill>
                <a:latin typeface="Open Sans"/>
                <a:ea typeface="Open Sans"/>
                <a:cs typeface="Open Sans"/>
                <a:sym typeface="Open Sans"/>
              </a:rPr>
              <a:t>F-Score</a:t>
            </a:r>
            <a:r>
              <a:rPr b="0" i="0" lang="de" sz="1400" u="none" cap="none" strike="noStrike">
                <a:solidFill>
                  <a:srgbClr val="000000"/>
                </a:solidFill>
                <a:latin typeface="Open Sans"/>
                <a:ea typeface="Open Sans"/>
                <a:cs typeface="Open Sans"/>
                <a:sym typeface="Open Sans"/>
              </a:rPr>
              <a:t> = 2 x (</a:t>
            </a:r>
            <a:r>
              <a:rPr lang="de">
                <a:latin typeface="Open Sans"/>
                <a:ea typeface="Open Sans"/>
                <a:cs typeface="Open Sans"/>
                <a:sym typeface="Open Sans"/>
              </a:rPr>
              <a:t>P</a:t>
            </a:r>
            <a:r>
              <a:rPr b="0" i="0" lang="de" sz="1400" u="none" cap="none" strike="noStrike">
                <a:solidFill>
                  <a:srgbClr val="000000"/>
                </a:solidFill>
                <a:latin typeface="Open Sans"/>
                <a:ea typeface="Open Sans"/>
                <a:cs typeface="Open Sans"/>
                <a:sym typeface="Open Sans"/>
              </a:rPr>
              <a:t>recision x </a:t>
            </a:r>
            <a:r>
              <a:rPr lang="de">
                <a:latin typeface="Open Sans"/>
                <a:ea typeface="Open Sans"/>
                <a:cs typeface="Open Sans"/>
                <a:sym typeface="Open Sans"/>
              </a:rPr>
              <a:t>R</a:t>
            </a:r>
            <a:r>
              <a:rPr b="0" i="0" lang="de" sz="1400" u="none" cap="none" strike="noStrike">
                <a:solidFill>
                  <a:srgbClr val="000000"/>
                </a:solidFill>
                <a:latin typeface="Open Sans"/>
                <a:ea typeface="Open Sans"/>
                <a:cs typeface="Open Sans"/>
                <a:sym typeface="Open Sans"/>
              </a:rPr>
              <a:t>ecall / (</a:t>
            </a:r>
            <a:r>
              <a:rPr lang="de">
                <a:latin typeface="Open Sans"/>
                <a:ea typeface="Open Sans"/>
                <a:cs typeface="Open Sans"/>
                <a:sym typeface="Open Sans"/>
              </a:rPr>
              <a:t>P</a:t>
            </a:r>
            <a:r>
              <a:rPr b="0" i="0" lang="de" sz="1400" u="none" cap="none" strike="noStrike">
                <a:solidFill>
                  <a:srgbClr val="000000"/>
                </a:solidFill>
                <a:latin typeface="Open Sans"/>
                <a:ea typeface="Open Sans"/>
                <a:cs typeface="Open Sans"/>
                <a:sym typeface="Open Sans"/>
              </a:rPr>
              <a:t>recision + </a:t>
            </a:r>
            <a:r>
              <a:rPr lang="de">
                <a:latin typeface="Open Sans"/>
                <a:ea typeface="Open Sans"/>
                <a:cs typeface="Open Sans"/>
                <a:sym typeface="Open Sans"/>
              </a:rPr>
              <a:t>R</a:t>
            </a:r>
            <a:r>
              <a:rPr b="0" i="0" lang="de" sz="1400" u="none" cap="none" strike="noStrike">
                <a:solidFill>
                  <a:srgbClr val="000000"/>
                </a:solidFill>
                <a:latin typeface="Open Sans"/>
                <a:ea typeface="Open Sans"/>
                <a:cs typeface="Open Sans"/>
                <a:sym typeface="Open Sans"/>
              </a:rPr>
              <a:t>ecall))</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1" lang="de" sz="1400" u="none" cap="none" strike="noStrike">
                <a:solidFill>
                  <a:srgbClr val="000000"/>
                </a:solidFill>
                <a:latin typeface="Open Sans"/>
                <a:ea typeface="Open Sans"/>
                <a:cs typeface="Open Sans"/>
                <a:sym typeface="Open Sans"/>
              </a:rPr>
              <a:t>Gold Standard</a:t>
            </a:r>
            <a:r>
              <a:rPr b="0" i="0" lang="de" sz="1400" u="none" cap="none" strike="noStrike">
                <a:solidFill>
                  <a:srgbClr val="000000"/>
                </a:solidFill>
                <a:latin typeface="Open Sans"/>
                <a:ea typeface="Open Sans"/>
                <a:cs typeface="Open Sans"/>
                <a:sym typeface="Open Sans"/>
              </a:rPr>
              <a:t>: </a:t>
            </a:r>
            <a:r>
              <a:rPr lang="de">
                <a:latin typeface="Open Sans"/>
                <a:ea typeface="Open Sans"/>
                <a:cs typeface="Open Sans"/>
                <a:sym typeface="Open Sans"/>
              </a:rPr>
              <a:t>Mindestens zwei voneinander unabhängige Annotator*innen sind sich über die richtigen Indikatoren der gesuchten Kategorie einig</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lang="de">
                <a:latin typeface="Open Sans"/>
                <a:ea typeface="Open Sans"/>
                <a:cs typeface="Open Sans"/>
                <a:sym typeface="Open Sans"/>
              </a:rPr>
              <a:t>Gute Resultate für die automatische Erkennung von Figuren in literarischen Texten</a:t>
            </a:r>
            <a:r>
              <a:rPr b="0" i="0" lang="de" sz="1400" u="none" cap="none" strike="noStrike">
                <a:solidFill>
                  <a:srgbClr val="000000"/>
                </a:solidFill>
                <a:latin typeface="Open Sans"/>
                <a:ea typeface="Open Sans"/>
                <a:cs typeface="Open Sans"/>
                <a:sym typeface="Open Sans"/>
              </a:rPr>
              <a:t>: </a:t>
            </a:r>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de" sz="1400" u="none" cap="none" strike="noStrike">
                <a:solidFill>
                  <a:srgbClr val="000000"/>
                </a:solidFill>
                <a:latin typeface="Open Sans"/>
                <a:ea typeface="Open Sans"/>
                <a:cs typeface="Open Sans"/>
                <a:sym typeface="Open Sans"/>
              </a:rPr>
              <a:t>Precision: 94,86%</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Open Sans"/>
                <a:ea typeface="Open Sans"/>
                <a:cs typeface="Open Sans"/>
                <a:sym typeface="Open Sans"/>
              </a:rPr>
              <a:t>Recall: 85,6%</a:t>
            </a:r>
            <a:endParaRPr/>
          </a:p>
          <a:p>
            <a:pPr indent="0" lvl="0" marL="0" marR="0" rtl="0" algn="l">
              <a:lnSpc>
                <a:spcPct val="100000"/>
              </a:lnSpc>
              <a:spcBef>
                <a:spcPts val="0"/>
              </a:spcBef>
              <a:spcAft>
                <a:spcPts val="0"/>
              </a:spcAft>
              <a:buNone/>
            </a:pPr>
            <a:r>
              <a:rPr b="0" i="0" lang="de" sz="1400" u="none" cap="none" strike="noStrike">
                <a:solidFill>
                  <a:srgbClr val="000000"/>
                </a:solidFill>
                <a:latin typeface="Open Sans"/>
                <a:ea typeface="Open Sans"/>
                <a:cs typeface="Open Sans"/>
                <a:sym typeface="Open Sans"/>
              </a:rPr>
              <a:t>F-Score: 89,98%</a:t>
            </a:r>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idx="1" type="subTitle"/>
          </p:nvPr>
        </p:nvSpPr>
        <p:spPr>
          <a:xfrm>
            <a:off x="0" y="376295"/>
            <a:ext cx="9144000" cy="530100"/>
          </a:xfrm>
          <a:prstGeom prst="rect">
            <a:avLst/>
          </a:prstGeom>
          <a:solidFill>
            <a:srgbClr val="A6050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2800"/>
              <a:buFont typeface="Arial"/>
              <a:buNone/>
            </a:pPr>
            <a:r>
              <a:rPr lang="de" sz="2000">
                <a:solidFill>
                  <a:schemeClr val="lt1"/>
                </a:solidFill>
              </a:rPr>
              <a:t>Hands on</a:t>
            </a:r>
            <a:endParaRPr sz="2000">
              <a:solidFill>
                <a:schemeClr val="lt1"/>
              </a:solidFill>
              <a:latin typeface="Arial"/>
              <a:ea typeface="Arial"/>
              <a:cs typeface="Arial"/>
              <a:sym typeface="Arial"/>
            </a:endParaRPr>
          </a:p>
        </p:txBody>
      </p:sp>
      <p:sp>
        <p:nvSpPr>
          <p:cNvPr id="152" name="Google Shape;152;p27"/>
          <p:cNvSpPr txBox="1"/>
          <p:nvPr>
            <p:ph idx="12" type="sldNum"/>
          </p:nvPr>
        </p:nvSpPr>
        <p:spPr>
          <a:xfrm>
            <a:off x="8472458" y="4663217"/>
            <a:ext cx="548700" cy="39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
        <p:nvSpPr>
          <p:cNvPr id="153" name="Google Shape;153;p27"/>
          <p:cNvSpPr txBox="1"/>
          <p:nvPr/>
        </p:nvSpPr>
        <p:spPr>
          <a:xfrm>
            <a:off x="0" y="0"/>
            <a:ext cx="9144000" cy="376200"/>
          </a:xfrm>
          <a:prstGeom prst="rect">
            <a:avLst/>
          </a:prstGeom>
          <a:solidFill>
            <a:srgbClr val="20525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Arial"/>
              <a:ea typeface="Arial"/>
              <a:cs typeface="Arial"/>
              <a:sym typeface="Arial"/>
            </a:endParaRPr>
          </a:p>
        </p:txBody>
      </p:sp>
      <p:sp>
        <p:nvSpPr>
          <p:cNvPr id="154" name="Google Shape;154;p27"/>
          <p:cNvSpPr txBox="1"/>
          <p:nvPr/>
        </p:nvSpPr>
        <p:spPr>
          <a:xfrm>
            <a:off x="435025" y="1151525"/>
            <a:ext cx="7339200" cy="4602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700">
              <a:latin typeface="Open Sans"/>
              <a:ea typeface="Open Sans"/>
              <a:cs typeface="Open Sans"/>
              <a:sym typeface="Open Sans"/>
            </a:endParaRPr>
          </a:p>
        </p:txBody>
      </p:sp>
      <p:sp>
        <p:nvSpPr>
          <p:cNvPr id="155" name="Google Shape;155;p27"/>
          <p:cNvSpPr txBox="1"/>
          <p:nvPr/>
        </p:nvSpPr>
        <p:spPr>
          <a:xfrm>
            <a:off x="435025" y="2134000"/>
            <a:ext cx="8037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2000">
                <a:latin typeface="Open Sans"/>
                <a:ea typeface="Open Sans"/>
                <a:cs typeface="Open Sans"/>
                <a:sym typeface="Open Sans"/>
              </a:rPr>
              <a:t>Trainieren</a:t>
            </a:r>
            <a:r>
              <a:rPr lang="de" sz="2000">
                <a:latin typeface="Open Sans"/>
                <a:ea typeface="Open Sans"/>
                <a:cs typeface="Open Sans"/>
                <a:sym typeface="Open Sans"/>
              </a:rPr>
              <a:t> wir also unser eigenes Modell zur Figuren-Erkennung!</a:t>
            </a:r>
            <a:endParaRPr sz="20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